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58" r:id="rId3"/>
    <p:sldId id="335" r:id="rId4"/>
    <p:sldId id="260" r:id="rId5"/>
    <p:sldId id="261" r:id="rId6"/>
    <p:sldId id="345" r:id="rId7"/>
    <p:sldId id="346" r:id="rId8"/>
    <p:sldId id="322" r:id="rId9"/>
    <p:sldId id="323" r:id="rId10"/>
    <p:sldId id="340" r:id="rId11"/>
    <p:sldId id="341" r:id="rId12"/>
    <p:sldId id="342" r:id="rId13"/>
    <p:sldId id="343" r:id="rId14"/>
    <p:sldId id="280" r:id="rId15"/>
    <p:sldId id="289" r:id="rId16"/>
    <p:sldId id="283" r:id="rId17"/>
    <p:sldId id="273" r:id="rId18"/>
    <p:sldId id="274" r:id="rId19"/>
    <p:sldId id="328" r:id="rId20"/>
    <p:sldId id="294" r:id="rId21"/>
    <p:sldId id="275" r:id="rId22"/>
    <p:sldId id="331" r:id="rId23"/>
    <p:sldId id="330" r:id="rId24"/>
    <p:sldId id="286" r:id="rId25"/>
    <p:sldId id="295" r:id="rId26"/>
    <p:sldId id="297" r:id="rId27"/>
    <p:sldId id="339" r:id="rId28"/>
    <p:sldId id="350" r:id="rId29"/>
    <p:sldId id="351" r:id="rId30"/>
    <p:sldId id="353" r:id="rId31"/>
    <p:sldId id="354" r:id="rId32"/>
    <p:sldId id="291" r:id="rId33"/>
    <p:sldId id="292" r:id="rId34"/>
    <p:sldId id="282" r:id="rId35"/>
    <p:sldId id="303" r:id="rId36"/>
    <p:sldId id="355" r:id="rId37"/>
    <p:sldId id="301" r:id="rId38"/>
    <p:sldId id="305" r:id="rId39"/>
    <p:sldId id="306" r:id="rId40"/>
    <p:sldId id="278" r:id="rId41"/>
    <p:sldId id="307" r:id="rId42"/>
    <p:sldId id="308" r:id="rId43"/>
    <p:sldId id="309" r:id="rId44"/>
    <p:sldId id="310" r:id="rId45"/>
    <p:sldId id="311" r:id="rId46"/>
    <p:sldId id="266" r:id="rId47"/>
    <p:sldId id="356" r:id="rId48"/>
    <p:sldId id="314" r:id="rId49"/>
    <p:sldId id="312" r:id="rId50"/>
    <p:sldId id="315" r:id="rId51"/>
    <p:sldId id="333" r:id="rId52"/>
    <p:sldId id="334" r:id="rId53"/>
    <p:sldId id="357" r:id="rId54"/>
    <p:sldId id="344" r:id="rId55"/>
    <p:sldId id="316" r:id="rId56"/>
    <p:sldId id="347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92" autoAdjust="0"/>
    <p:restoredTop sz="92424"/>
  </p:normalViewPr>
  <p:slideViewPr>
    <p:cSldViewPr>
      <p:cViewPr varScale="1">
        <p:scale>
          <a:sx n="112" d="100"/>
          <a:sy n="112" d="100"/>
        </p:scale>
        <p:origin x="183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4FD32A-0F8F-4CE7-9B61-89142900FB2E}" type="datetimeFigureOut">
              <a:rPr lang="en-US" smtClean="0"/>
              <a:pPr/>
              <a:t>10/26/21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6C67B8-F8CB-4266-95E6-465C855AD91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EFD44-AE70-4BD6-A0B9-9DCA833B7738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0CCF3-9973-42DB-AB9B-D51ED4A2EA36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FD8A7-4BC4-41FF-B586-CDB8FAD523BB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2800-960D-43B2-BDEA-751E74D69463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2B4B1-C89A-42A7-8098-BAE8BB10BA3A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9C904-45E1-47FB-8B3C-DCE050B8CAB9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2746D-E52C-4B9C-8C28-448DB4C18191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EBBDE-0136-4DBC-BFA4-1AF1D0FC08DD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F5009-07D3-4986-A375-185CA75B0C35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9B664-5AE3-47B6-9CBC-641CF019B3FC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FF03EC-7772-420D-BB3E-45ACEDCE2DBB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5284E4-6E31-4261-A3B5-337B958513D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Support vector machines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Hung-</a:t>
            </a:r>
            <a:r>
              <a:rPr lang="en-US" dirty="0" err="1"/>
              <a:t>Hsuan</a:t>
            </a:r>
            <a:r>
              <a:rPr lang="en-US" dirty="0"/>
              <a:t> Chen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B1EE3-B8E4-4BEA-ABB8-6F9C85A6C756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5943600"/>
            <a:ext cx="5645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Many are taken from Prof. C.-J. Lin’s and J. </a:t>
            </a:r>
            <a:r>
              <a:rPr lang="en-US" dirty="0" err="1"/>
              <a:t>Leskovec’s</a:t>
            </a:r>
            <a:r>
              <a:rPr lang="en-US" dirty="0"/>
              <a:t> slides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Linear SVM with soft margin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Linear SVM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>
                              <a:latin typeface="Cambria Math" charset="0"/>
                            </a:rPr>
                            <m:t>𝐰</m:t>
                          </m:r>
                        </m:e>
                      </m:func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Subject to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≥1−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∀</m:t>
                      </m:r>
                      <m:r>
                        <a:rPr lang="en-US" i="1">
                          <a:latin typeface="Cambria Math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 the same as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b="1">
                                      <a:latin typeface="Cambria Math" charset="0"/>
                                    </a:rPr>
                                    <m:t>𝐰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𝐶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0, 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b="1">
                                                      <a:latin typeface="Cambria Math" charset="0"/>
                                                    </a:rPr>
                                                    <m:t>𝐰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𝑇</m:t>
                                                  </m:r>
                                                </m:sup>
                                              </m:sSup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1">
                                                      <a:latin typeface="Cambria Math" charset="0"/>
                                                    </a:rPr>
                                                    <m:t>𝐱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411328" y="5798404"/>
            <a:ext cx="1697901" cy="526196"/>
            <a:chOff x="1411328" y="5798404"/>
            <a:chExt cx="1697901" cy="526196"/>
          </a:xfrm>
        </p:grpSpPr>
        <p:sp>
          <p:nvSpPr>
            <p:cNvPr id="7" name="Right Brace 6"/>
            <p:cNvSpPr/>
            <p:nvPr/>
          </p:nvSpPr>
          <p:spPr>
            <a:xfrm rot="5400000">
              <a:off x="2338642" y="5393846"/>
              <a:ext cx="152400" cy="961516"/>
            </a:xfrm>
            <a:prstGeom prst="rightBrace">
              <a:avLst>
                <a:gd name="adj1" fmla="val 60184"/>
                <a:gd name="adj2" fmla="val 50000"/>
              </a:avLst>
            </a:prstGeom>
            <a:ln w="28575">
              <a:solidFill>
                <a:srgbClr val="008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8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11328" y="5955268"/>
              <a:ext cx="1697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Margin inverse</a:t>
              </a:r>
            </a:p>
          </p:txBody>
        </p:sp>
      </p:grpSp>
      <p:sp>
        <p:nvSpPr>
          <p:cNvPr id="9" name="Right Brace 8"/>
          <p:cNvSpPr/>
          <p:nvPr/>
        </p:nvSpPr>
        <p:spPr>
          <a:xfrm rot="5400000">
            <a:off x="5688370" y="3760431"/>
            <a:ext cx="304800" cy="4671139"/>
          </a:xfrm>
          <a:prstGeom prst="rightBrace">
            <a:avLst>
              <a:gd name="adj1" fmla="val 73148"/>
              <a:gd name="adj2" fmla="val 50000"/>
            </a:avLst>
          </a:prstGeom>
          <a:ln w="28575">
            <a:solidFill>
              <a:srgbClr val="008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0" y="6171684"/>
            <a:ext cx="3985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Empirical </a:t>
            </a:r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loss</a:t>
            </a:r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L </a:t>
            </a:r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(how well we fit training data)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78443" y="6224538"/>
            <a:ext cx="1659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Regularization</a:t>
            </a:r>
            <a:b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</a:br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parameter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5400000" flipH="1" flipV="1">
            <a:off x="3103358" y="5864599"/>
            <a:ext cx="533400" cy="76200"/>
          </a:xfrm>
          <a:prstGeom prst="straightConnector1">
            <a:avLst/>
          </a:prstGeom>
          <a:ln w="28575">
            <a:solidFill>
              <a:srgbClr val="008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ight Brace 12"/>
          <p:cNvSpPr/>
          <p:nvPr/>
        </p:nvSpPr>
        <p:spPr>
          <a:xfrm rot="16200000">
            <a:off x="6477000" y="3733800"/>
            <a:ext cx="304800" cy="2743200"/>
          </a:xfrm>
          <a:prstGeom prst="rightBrace">
            <a:avLst>
              <a:gd name="adj1" fmla="val 73148"/>
              <a:gd name="adj2" fmla="val 50000"/>
            </a:avLst>
          </a:prstGeom>
          <a:ln w="28575">
            <a:solidFill>
              <a:srgbClr val="008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391380" y="4198719"/>
                <a:ext cx="32995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8000"/>
                    </a:solidFill>
                    <a:latin typeface="Arial" pitchFamily="34" charset="0"/>
                    <a:cs typeface="Arial" pitchFamily="34" charset="0"/>
                  </a:rPr>
                  <a:t>If the point is at the wrong side, get loss proportional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8000"/>
                            </a:solidFill>
                            <a:latin typeface="Cambria Math" charset="0"/>
                            <a:cs typeface="Arial" pitchFamily="34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8000"/>
                            </a:solidFill>
                            <a:latin typeface="Cambria Math" charset="0"/>
                            <a:cs typeface="Arial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380" y="4198719"/>
                <a:ext cx="3299539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476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194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  <p:bldP spid="10" grpId="0"/>
      <p:bldP spid="11" grpId="0"/>
      <p:bldP spid="13" grpId="0" animBg="1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charset="0"/>
                            </a:rPr>
                            <m:t>𝐰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1">
                              <a:latin typeface="Cambria Math" charset="0"/>
                            </a:rPr>
                            <m:t>𝐰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b="1">
                          <a:latin typeface="Cambria Math" charset="0"/>
                        </a:rPr>
                        <m:t>𝐰</m:t>
                      </m:r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0, 1−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>
                                              <a:latin typeface="Cambria Math" charset="0"/>
                                            </a:rPr>
                                            <m:t>𝐰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>
                                              <a:latin typeface="Cambria Math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0" smtClean="0">
                              <a:latin typeface="Cambria Math" charset="0"/>
                            </a:rPr>
                            <m:t>𝛻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0, 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>
                                                  <a:latin typeface="Cambria Math" charset="0"/>
                                                </a:rPr>
                                                <m:t>𝐰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>
                                                  <a:latin typeface="Cambria Math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𝑏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>
                                            <a:latin typeface="Cambria Math" charset="0"/>
                                          </a:rPr>
                                          <m:t>𝐰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>
                                            <a:latin typeface="Cambria Math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≥1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𝐶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else</m:t>
                                </m:r>
                                <m:r>
                                  <a:rPr lang="en-US" b="0" i="0" smtClean="0">
                                    <a:latin typeface="Cambria Math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6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Solve Linear SVM by GD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spcBef>
                    <a:spcPts val="0"/>
                  </a:spcBef>
                  <a:buNone/>
                  <a:defRPr/>
                </a:pP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While (true) {</a:t>
                </a:r>
              </a:p>
              <a:p>
                <a:pPr marL="0" lvl="0" indent="0">
                  <a:spcBef>
                    <a:spcPts val="0"/>
                  </a:spcBef>
                  <a:buNone/>
                  <a:defRPr/>
                </a:pP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  for (j=1,2, ..., d){</a:t>
                </a:r>
              </a:p>
              <a:p>
                <a:pPr marL="0" lvl="0" indent="0">
                  <a:spcBef>
                    <a:spcPts val="0"/>
                  </a:spcBef>
                  <a:buNone/>
                  <a:defRPr/>
                </a:pP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latin typeface="Cambria Math" charset="0"/>
                          </a:rPr>
                          <m:t>𝛻</m:t>
                        </m:r>
                      </m:e>
                      <m: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sz="28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0" smtClean="0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1:</m:t>
                            </m:r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2800" i="1">
                        <a:latin typeface="Cambria Math" charset="0"/>
                      </a:rPr>
                      <m:t>+</m:t>
                    </m:r>
                    <m:r>
                      <a:rPr lang="en-US" sz="2800" i="1"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charset="0"/>
                              </a:rPr>
                              <m:t>𝜕</m:t>
                            </m:r>
                            <m:func>
                              <m:func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charset="0"/>
                                  </a:rPr>
                                  <m:t>max</m:t>
                                </m:r>
                              </m:fName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latin typeface="Cambria Math" charset="0"/>
                                      </a:rPr>
                                      <m:t>0, 1−</m:t>
                                    </m:r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800" b="1">
                                                <a:latin typeface="Cambria Math" charset="0"/>
                                              </a:rPr>
                                              <m:t>𝐰</m:t>
                                            </m:r>
                                          </m:e>
                                          <m:sup>
                                            <m:r>
                                              <a:rPr lang="en-US" sz="2800" i="1">
                                                <a:latin typeface="Cambria Math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b="1">
                                                <a:latin typeface="Cambria Math" charset="0"/>
                                              </a:rPr>
                                              <m:t>𝐱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800" i="1">
                                            <a:latin typeface="Cambria Math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2800" i="1">
                                            <a:latin typeface="Cambria Math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</m:num>
                          <m:den>
                            <m:r>
                              <a:rPr lang="en-US" sz="2800" i="1"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en-US" sz="28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0" lvl="0" indent="0">
                  <a:spcBef>
                    <a:spcPts val="0"/>
                  </a:spcBef>
                  <a:buNone/>
                  <a:defRPr/>
                </a:pP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2800" b="0" i="0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2800" b="0" i="0" smtClean="0">
                        <a:latin typeface="Cambria Math" charset="0"/>
                      </a:rPr>
                      <m:t>−</m:t>
                    </m:r>
                    <m:r>
                      <a:rPr lang="en-US" sz="2800" b="0" i="1" smtClean="0">
                        <a:latin typeface="Cambria Math" charset="0"/>
                      </a:rPr>
                      <m:t>𝛼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latin typeface="Cambria Math" charset="0"/>
                          </a:rPr>
                          <m:t>𝛻</m:t>
                        </m:r>
                      </m:e>
                      <m: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sz="2800" i="1">
                        <a:latin typeface="Cambria Math" charset="0"/>
                      </a:rPr>
                      <m:t>𝑓</m:t>
                    </m:r>
                  </m:oMath>
                </a14:m>
                <a:endParaRPr lang="en-US" sz="28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0" lvl="0" indent="0">
                  <a:spcBef>
                    <a:spcPts val="0"/>
                  </a:spcBef>
                  <a:buNone/>
                  <a:defRPr/>
                </a:pP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  }</a:t>
                </a:r>
              </a:p>
              <a:p>
                <a:pPr marL="0" lvl="0" indent="0">
                  <a:spcBef>
                    <a:spcPts val="0"/>
                  </a:spcBef>
                  <a:buNone/>
                  <a:defRPr/>
                </a:pPr>
                <a:endParaRPr lang="en-US" sz="28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0" lvl="0" indent="0">
                  <a:spcBef>
                    <a:spcPts val="0"/>
                  </a:spcBef>
                  <a:buNone/>
                  <a:defRPr/>
                </a:pP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  if (</a:t>
                </a:r>
                <a:r>
                  <a:rPr lang="en-US" sz="2800" b="1" dirty="0">
                    <a:latin typeface="Courier" charset="0"/>
                    <a:ea typeface="Courier" charset="0"/>
                    <a:cs typeface="Courier" charset="0"/>
                  </a:rPr>
                  <a:t>w</a:t>
                </a: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 converges) break</a:t>
                </a:r>
              </a:p>
              <a:p>
                <a:pPr marL="0" lvl="0" indent="0">
                  <a:spcBef>
                    <a:spcPts val="0"/>
                  </a:spcBef>
                  <a:buNone/>
                  <a:defRPr/>
                </a:pP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}</a:t>
                </a: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8" t="-168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71B6A0-D10E-D14F-A751-6905B743E19B}"/>
                  </a:ext>
                </a:extLst>
              </p:cNvPr>
              <p:cNvSpPr txBox="1"/>
              <p:nvPr/>
            </p:nvSpPr>
            <p:spPr>
              <a:xfrm>
                <a:off x="6542314" y="1752600"/>
                <a:ext cx="2060629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b="0" dirty="0"/>
                  <a:t>Note: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TW" dirty="0"/>
                  <a:t> is batch size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71B6A0-D10E-D14F-A751-6905B743E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314" y="1752600"/>
                <a:ext cx="2060629" cy="369332"/>
              </a:xfrm>
              <a:prstGeom prst="rect">
                <a:avLst/>
              </a:prstGeom>
              <a:blipFill>
                <a:blip r:embed="rId3"/>
                <a:stretch>
                  <a:fillRect l="-1818" t="-6452" r="-606" b="-2258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0655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Solve Linear SVM by SGD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spcBef>
                    <a:spcPts val="0"/>
                  </a:spcBef>
                  <a:buNone/>
                  <a:defRPr/>
                </a:pP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for (</a:t>
                </a:r>
                <a:r>
                  <a:rPr lang="en-US" sz="2800" dirty="0" err="1">
                    <a:latin typeface="Courier" charset="0"/>
                    <a:ea typeface="Courier" charset="0"/>
                    <a:cs typeface="Courier" charset="0"/>
                  </a:rPr>
                  <a:t>i</a:t>
                </a: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=1,2, </a:t>
                </a:r>
                <a:r>
                  <a:rPr lang="is-IS" sz="2800" dirty="0">
                    <a:latin typeface="Courier" charset="0"/>
                    <a:ea typeface="Courier" charset="0"/>
                    <a:cs typeface="Courier" charset="0"/>
                  </a:rPr>
                  <a:t>..., n){</a:t>
                </a:r>
              </a:p>
              <a:p>
                <a:pPr marL="0" lvl="0" indent="0">
                  <a:spcBef>
                    <a:spcPts val="0"/>
                  </a:spcBef>
                  <a:buNone/>
                  <a:defRPr/>
                </a:pP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  for (j=1,2, ..., d){</a:t>
                </a:r>
              </a:p>
              <a:p>
                <a:pPr marL="0" lvl="0" indent="0">
                  <a:spcBef>
                    <a:spcPts val="0"/>
                  </a:spcBef>
                  <a:buNone/>
                  <a:defRPr/>
                </a:pP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latin typeface="Cambria Math" charset="0"/>
                          </a:rPr>
                          <m:t>𝛻</m:t>
                        </m:r>
                      </m:e>
                      <m: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sz="28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0" smtClean="0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2800" i="1">
                        <a:latin typeface="Cambria Math" charset="0"/>
                      </a:rPr>
                      <m:t>+</m:t>
                    </m:r>
                    <m:r>
                      <a:rPr lang="en-US" sz="2800" i="1">
                        <a:latin typeface="Cambria Math" charset="0"/>
                      </a:rPr>
                      <m:t>𝐶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charset="0"/>
                                  </a:rPr>
                                  <m:t>0, 1−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b="1">
                                            <a:latin typeface="Cambria Math" charset="0"/>
                                          </a:rPr>
                                          <m:t>𝐰</m:t>
                                        </m:r>
                                      </m:e>
                                      <m:sup>
                                        <m:r>
                                          <a:rPr lang="en-US" sz="2800" i="1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1">
                                            <a:latin typeface="Cambria Math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800" i="1"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lang="en-US" sz="2800" i="1"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800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sz="28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0" lvl="0" indent="0">
                  <a:spcBef>
                    <a:spcPts val="0"/>
                  </a:spcBef>
                  <a:buNone/>
                  <a:defRPr/>
                </a:pP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2800" b="0" i="0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2800" b="0" i="0" smtClean="0">
                        <a:latin typeface="Cambria Math" charset="0"/>
                      </a:rPr>
                      <m:t>−</m:t>
                    </m:r>
                    <m:r>
                      <a:rPr lang="en-US" sz="2800" b="0" i="1" smtClean="0">
                        <a:latin typeface="Cambria Math" charset="0"/>
                      </a:rPr>
                      <m:t>𝛼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latin typeface="Cambria Math" charset="0"/>
                          </a:rPr>
                          <m:t>𝛻</m:t>
                        </m:r>
                      </m:e>
                      <m: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sz="2800" i="1">
                        <a:latin typeface="Cambria Math" charset="0"/>
                      </a:rPr>
                      <m:t>𝑓</m:t>
                    </m:r>
                  </m:oMath>
                </a14:m>
                <a:endParaRPr lang="en-US" sz="28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0" lvl="0" indent="0">
                  <a:spcBef>
                    <a:spcPts val="0"/>
                  </a:spcBef>
                  <a:buNone/>
                  <a:defRPr/>
                </a:pP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  }</a:t>
                </a:r>
              </a:p>
              <a:p>
                <a:pPr marL="0" lvl="0" indent="0">
                  <a:spcBef>
                    <a:spcPts val="0"/>
                  </a:spcBef>
                  <a:buNone/>
                  <a:defRPr/>
                </a:pPr>
                <a:endParaRPr lang="en-US" sz="28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0" lvl="0" indent="0">
                  <a:spcBef>
                    <a:spcPts val="0"/>
                  </a:spcBef>
                  <a:buNone/>
                  <a:defRPr/>
                </a:pP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  if (</a:t>
                </a:r>
                <a:r>
                  <a:rPr lang="en-US" sz="2800" b="1" dirty="0">
                    <a:latin typeface="Courier" charset="0"/>
                    <a:ea typeface="Courier" charset="0"/>
                    <a:cs typeface="Courier" charset="0"/>
                  </a:rPr>
                  <a:t>w</a:t>
                </a: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 converges) break</a:t>
                </a:r>
              </a:p>
              <a:p>
                <a:pPr marL="0" lvl="0" indent="0">
                  <a:spcBef>
                    <a:spcPts val="0"/>
                  </a:spcBef>
                  <a:buNone/>
                  <a:defRPr/>
                </a:pP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}</a:t>
                </a: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81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157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Detour</a:t>
            </a:r>
          </a:p>
          <a:p>
            <a:pPr lvl="1"/>
            <a:r>
              <a:rPr lang="en-US" dirty="0"/>
              <a:t>Lagrange multiplier</a:t>
            </a:r>
          </a:p>
          <a:p>
            <a:pPr lvl="1"/>
            <a:r>
              <a:rPr lang="en-US" dirty="0"/>
              <a:t>KKT condition</a:t>
            </a:r>
          </a:p>
          <a:p>
            <a:pPr lvl="1"/>
            <a:endParaRPr lang="en-US" dirty="0"/>
          </a:p>
          <a:p>
            <a:r>
              <a:rPr lang="en-US" dirty="0"/>
              <a:t>Math caution! </a:t>
            </a:r>
          </a:p>
          <a:p>
            <a:pPr lvl="1"/>
            <a:r>
              <a:rPr lang="en-US" dirty="0"/>
              <a:t>If you get lost, I hope you at least understand the linear SVM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034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Lagrange multiplier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Standard form problem</a:t>
                </a:r>
              </a:p>
              <a:p>
                <a:pPr marL="457200" lvl="1" indent="0">
                  <a:buNone/>
                </a:pPr>
                <a:r>
                  <a:rPr lang="en-US" b="1" dirty="0">
                    <a:solidFill>
                      <a:srgbClr val="FF0000"/>
                    </a:solidFill>
                  </a:rPr>
                  <a:t>Minimize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b="1">
                        <a:latin typeface="Cambria Math" charset="0"/>
                      </a:rPr>
                      <m:t>𝐱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charset="0"/>
                          </a:rPr>
                          <m:t>𝐱</m:t>
                        </m:r>
                      </m:e>
                    </m:d>
                    <m:r>
                      <a:rPr lang="en-US" b="1" i="1">
                        <a:solidFill>
                          <a:srgbClr val="FF0000"/>
                        </a:solidFill>
                        <a:latin typeface="Cambria Math" charset="0"/>
                      </a:rPr>
                      <m:t>≤</m:t>
                    </m:r>
                    <m:r>
                      <a:rPr lang="en-US" i="1">
                        <a:latin typeface="Cambria Math" charset="0"/>
                      </a:rPr>
                      <m:t>0 (</m:t>
                    </m:r>
                    <m:r>
                      <a:rPr lang="en-US" i="1">
                        <a:latin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</a:rPr>
                      <m:t>=1,…,</m:t>
                    </m:r>
                    <m:r>
                      <a:rPr lang="en-US" i="1">
                        <a:latin typeface="Cambria Math" charset="0"/>
                      </a:rPr>
                      <m:t>𝑝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charset="0"/>
                          </a:rPr>
                          <m:t>𝐱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=0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  <m:r>
                          <a:rPr lang="en-US" i="1">
                            <a:latin typeface="Cambria Math" charset="0"/>
                          </a:rPr>
                          <m:t>=1,…,</m:t>
                        </m:r>
                        <m:r>
                          <a:rPr lang="en-US" i="1">
                            <a:latin typeface="Cambria Math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 err="1"/>
                  <a:t>Lagrangian</a:t>
                </a: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charset="0"/>
                            </a:rPr>
                            <m:t>𝐱</m:t>
                          </m:r>
                          <m:r>
                            <a:rPr lang="en-US" b="1">
                              <a:latin typeface="Cambria Math" charset="0"/>
                            </a:rPr>
                            <m:t>,</m:t>
                          </m:r>
                          <m:r>
                            <a:rPr lang="en-US" b="1">
                              <a:latin typeface="Cambria Math" charset="0"/>
                            </a:rPr>
                            <m:t>𝛌</m:t>
                          </m:r>
                          <m:r>
                            <a:rPr lang="en-US" b="1">
                              <a:latin typeface="Cambria Math" charset="0"/>
                            </a:rPr>
                            <m:t>,</m:t>
                          </m:r>
                          <m:r>
                            <a:rPr lang="en-US" b="1">
                              <a:latin typeface="Cambria Math" charset="0"/>
                            </a:rPr>
                            <m:t>𝛍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charset="0"/>
                            </a:rPr>
                            <m:t>𝐱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</m:d>
                        </m:e>
                      </m:nary>
                      <m:r>
                        <a:rPr lang="en-US" i="1"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0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2672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characteristic of the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121275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charset="0"/>
                            </a:rPr>
                            <m:t>𝐰</m:t>
                          </m:r>
                          <m:r>
                            <a:rPr lang="en-US" b="1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1">
                              <a:latin typeface="Cambria Math" charset="0"/>
                            </a:rPr>
                            <m:t>𝛌</m:t>
                          </m:r>
                        </m:e>
                      </m:d>
                      <m:r>
                        <a:rPr lang="en-US" b="1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charset="0"/>
                            </a:rPr>
                            <m:t>𝐰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b="1">
                          <a:latin typeface="Cambria Math" charset="0"/>
                        </a:rPr>
                        <m:t>𝐰</m:t>
                      </m:r>
                      <m:r>
                        <a:rPr lang="en-US" b="1" i="0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∑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>
                                      <a:latin typeface="Cambria Math" charset="0"/>
                                    </a:rPr>
                                    <m:t>𝐰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No equality constraints (no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>
                        <a:latin typeface="Cambria Math" charset="0"/>
                      </a:rPr>
                      <m:t>μ</m:t>
                    </m:r>
                  </m:oMath>
                </a14:m>
                <a:r>
                  <a:rPr lang="en-US" dirty="0"/>
                  <a:t>’s)</a:t>
                </a:r>
              </a:p>
              <a:p>
                <a:r>
                  <a:rPr lang="en-US" dirty="0"/>
                  <a:t>Based on the KKT condition: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b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the optimal solution to the standard form problem, then there exist KKT multipliers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charset="0"/>
                      </a:rPr>
                      <m:t>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charset="0"/>
                      </a:rPr>
                      <m:t>𝛍</m:t>
                    </m:r>
                  </m:oMath>
                </a14:m>
                <a:r>
                  <a:rPr lang="en-US" dirty="0"/>
                  <a:t> such that</a:t>
                </a:r>
              </a:p>
              <a:p>
                <a:pPr lvl="1"/>
                <a:r>
                  <a:rPr lang="en-US" dirty="0" err="1">
                    <a:ea typeface="Cambria Math" charset="0"/>
                    <a:cs typeface="Cambria Math" charset="0"/>
                  </a:rPr>
                  <a:t>Lagrangian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optimality</a:t>
                </a:r>
              </a:p>
              <a:p>
                <a:pPr marL="457200" lvl="1" indent="0">
                  <a:buNone/>
                </a:pPr>
                <a:r>
                  <a:rPr lang="en-US" dirty="0">
                    <a:ea typeface="Cambria Math" charset="0"/>
                    <a:cs typeface="Cambria Math" charset="0"/>
                  </a:rPr>
                  <a:t>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∇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0" smtClean="0">
                                <a:latin typeface="Cambria Math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b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1">
                            <a:latin typeface="Cambria Math" charset="0"/>
                          </a:rPr>
                          <m:t>,</m:t>
                        </m:r>
                        <m:r>
                          <a:rPr lang="en-US" b="1">
                            <a:latin typeface="Cambria Math" charset="0"/>
                          </a:rPr>
                          <m:t>𝛌</m:t>
                        </m:r>
                        <m:r>
                          <a:rPr lang="en-US" b="1">
                            <a:latin typeface="Cambria Math" charset="0"/>
                          </a:rPr>
                          <m:t>,</m:t>
                        </m:r>
                        <m:r>
                          <a:rPr lang="en-US" b="1">
                            <a:latin typeface="Cambria Math" charset="0"/>
                          </a:rPr>
                          <m:t>𝛍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=0−−−−−  (1)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Primal feasibility </a:t>
                </a:r>
                <a:endParaRPr lang="en-US" i="1" dirty="0">
                  <a:latin typeface="Cambria Math" charset="0"/>
                </a:endParaRPr>
              </a:p>
              <a:p>
                <a:pPr marL="457200" lvl="1" indent="0">
                  <a:buNone/>
                </a:pPr>
                <a:r>
                  <a:rPr lang="en-US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0" smtClean="0">
                                <a:latin typeface="Cambria Math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b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1" i="1">
                        <a:latin typeface="Cambria Math" charset="0"/>
                      </a:rPr>
                      <m:t>≤</m:t>
                    </m:r>
                    <m:r>
                      <a:rPr lang="en-US" i="1">
                        <a:latin typeface="Cambria Math" charset="0"/>
                      </a:rPr>
                      <m:t>0 ∀</m:t>
                    </m:r>
                    <m:r>
                      <a:rPr lang="en-US" i="1">
                        <a:latin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</a:rPr>
                      <m:t>−−−−−− (2)</m:t>
                    </m:r>
                  </m:oMath>
                </a14:m>
                <a:endParaRPr lang="en-US" i="1" dirty="0">
                  <a:latin typeface="Cambria Math" charset="0"/>
                </a:endParaRPr>
              </a:p>
              <a:p>
                <a:pPr marL="457200" lvl="1" indent="0">
                  <a:buNone/>
                </a:pPr>
                <a:r>
                  <a:rPr lang="en-US" b="1" dirty="0"/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1">
                            <a:latin typeface="Cambria Math" charset="0"/>
                          </a:rPr>
                          <m:t>(</m:t>
                        </m:r>
                        <m:r>
                          <a:rPr lang="en-US" b="1" i="0" smtClean="0"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b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1" i="1">
                        <a:latin typeface="Cambria Math" charset="0"/>
                      </a:rPr>
                      <m:t>)=</m:t>
                    </m:r>
                    <m:r>
                      <a:rPr lang="en-US" i="1">
                        <a:latin typeface="Cambria Math" charset="0"/>
                      </a:rPr>
                      <m:t>0 ∀</m:t>
                    </m:r>
                    <m:r>
                      <a:rPr lang="en-US" i="1">
                        <a:latin typeface="Cambria Math" charset="0"/>
                      </a:rPr>
                      <m:t>𝑗</m:t>
                    </m:r>
                    <m:r>
                      <a:rPr lang="en-US" i="1">
                        <a:latin typeface="Cambria Math" charset="0"/>
                      </a:rPr>
                      <m:t>−−−−−− (3)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>
                    <a:solidFill>
                      <a:srgbClr val="FF0000"/>
                    </a:solidFill>
                  </a:rPr>
                  <a:t>Dual feasibility</a:t>
                </a:r>
              </a:p>
              <a:p>
                <a:pPr marL="457200" lvl="1" indent="0">
                  <a:buNone/>
                </a:pPr>
                <a:r>
                  <a:rPr lang="en-US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≥0 ∀</m:t>
                    </m:r>
                    <m:r>
                      <a:rPr lang="en-US" i="1">
                        <a:latin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</a:rPr>
                      <m:t>−−−−−−−−   (4)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>
                    <a:solidFill>
                      <a:srgbClr val="FF0000"/>
                    </a:solidFill>
                  </a:rPr>
                  <a:t>Complementary slackness</a:t>
                </a:r>
              </a:p>
              <a:p>
                <a:pPr marL="457200" lvl="1" indent="0">
                  <a:buNone/>
                </a:pPr>
                <a:r>
                  <a:rPr lang="en-US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0" smtClean="0">
                                <a:latin typeface="Cambria Math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charset="0"/>
                      </a:rPr>
                      <m:t>=0 ∀</m:t>
                    </m:r>
                    <m:r>
                      <a:rPr lang="en-US" i="1">
                        <a:latin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</a:rPr>
                      <m:t>−−−−− (5)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Assume linearly-separable, by condition (4) and (5):</a:t>
                </a:r>
              </a:p>
              <a:p>
                <a:pPr lvl="1"/>
                <a:r>
                  <a:rPr lang="en-US" dirty="0"/>
                  <a:t>If a training instance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b="1" i="1" u="sng" dirty="0">
                    <a:solidFill>
                      <a:srgbClr val="FF0000"/>
                    </a:solidFill>
                  </a:rPr>
                  <a:t>not</a:t>
                </a:r>
                <a:r>
                  <a:rPr lang="en-US" dirty="0"/>
                  <a:t> on the </a:t>
                </a:r>
                <a:r>
                  <a:rPr lang="en-US" dirty="0">
                    <a:solidFill>
                      <a:srgbClr val="FF0000"/>
                    </a:solidFill>
                  </a:rPr>
                  <a:t>two hyperplanes </a:t>
                </a:r>
                <a:r>
                  <a:rPr lang="en-US" dirty="0"/>
                  <a:t>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&lt;0</m:t>
                    </m:r>
                  </m:oMath>
                </a14:m>
                <a:r>
                  <a:rPr lang="en-US" dirty="0"/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must be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a training instance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on the two hyperplanes 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/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≥</m:t>
                    </m:r>
                    <m:r>
                      <a:rPr lang="en-US" i="1">
                        <a:latin typeface="Cambria Math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121275"/>
              </a:xfrm>
              <a:blipFill>
                <a:blip r:embed="rId2"/>
                <a:stretch>
                  <a:fillRect l="-617" b="-495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AFDD72-9A34-0A42-9E64-40067D112BC5}"/>
                  </a:ext>
                </a:extLst>
              </p:cNvPr>
              <p:cNvSpPr txBox="1"/>
              <p:nvPr/>
            </p:nvSpPr>
            <p:spPr>
              <a:xfrm>
                <a:off x="5486400" y="4343400"/>
                <a:ext cx="3526030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AFDD72-9A34-0A42-9E64-40067D112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4343400"/>
                <a:ext cx="3526030" cy="369332"/>
              </a:xfrm>
              <a:prstGeom prst="rect">
                <a:avLst/>
              </a:prstGeom>
              <a:blipFill>
                <a:blip r:embed="rId3"/>
                <a:stretch>
                  <a:fillRect t="-312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497670-EC2B-F240-BCC4-0E6028519416}"/>
              </a:ext>
            </a:extLst>
          </p:cNvPr>
          <p:cNvCxnSpPr>
            <a:endCxn id="6" idx="2"/>
          </p:cNvCxnSpPr>
          <p:nvPr/>
        </p:nvCxnSpPr>
        <p:spPr>
          <a:xfrm flipV="1">
            <a:off x="6172200" y="4712732"/>
            <a:ext cx="1077215" cy="1230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42A72BA-DC4E-4D42-83CE-26505BD924AB}"/>
                  </a:ext>
                </a:extLst>
              </p:cNvPr>
              <p:cNvSpPr/>
              <p:nvPr/>
            </p:nvSpPr>
            <p:spPr>
              <a:xfrm>
                <a:off x="5268215" y="153307"/>
                <a:ext cx="3723385" cy="16007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lvl="1"/>
                <a:r>
                  <a:rPr lang="en-US" sz="2000" dirty="0"/>
                  <a:t>SVM (ignore slack variables):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b="1"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 sz="200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b="1">
                                  <a:latin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000" b="1">
                              <a:latin typeface="Cambria Math" charset="0"/>
                            </a:rPr>
                            <m:t>𝐰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  <a:p>
                <a:pPr lvl="1"/>
                <a:r>
                  <a:rPr lang="en-US" sz="2000" dirty="0"/>
                  <a:t>Subject to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>
                                  <a:latin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≥1 ∀</m:t>
                      </m:r>
                      <m:r>
                        <a:rPr lang="en-US" sz="2000" i="1">
                          <a:latin typeface="Cambria Math" charset="0"/>
                        </a:rPr>
                        <m:t>𝑖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42A72BA-DC4E-4D42-83CE-26505BD924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215" y="153307"/>
                <a:ext cx="3723385" cy="1600759"/>
              </a:xfrm>
              <a:prstGeom prst="rect">
                <a:avLst/>
              </a:prstGeom>
              <a:blipFill>
                <a:blip r:embed="rId4"/>
                <a:stretch>
                  <a:fillRect t="-1550" b="-310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64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 features to higher dimensional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4758750"/>
                <a:ext cx="8229600" cy="17944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Transform the data into a higher dimension feature space so that linear separation is possible</a:t>
                </a:r>
              </a:p>
              <a:p>
                <a:pPr lvl="1"/>
                <a:r>
                  <a:rPr lang="en-US" dirty="0"/>
                  <a:t>Higher dimensional (</a:t>
                </a:r>
                <a:r>
                  <a:rPr lang="en-US" b="1" dirty="0">
                    <a:solidFill>
                      <a:srgbClr val="FF0000"/>
                    </a:solidFill>
                  </a:rPr>
                  <a:t>could be infinite</a:t>
                </a:r>
                <a:r>
                  <a:rPr lang="en-US" dirty="0"/>
                  <a:t>) feature space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>
                                        <a:latin typeface="Cambria Math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1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1" i="1" smtClean="0">
                                <a:latin typeface="Cambria Math" charset="0"/>
                              </a:rPr>
                              <m:t>…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4758750"/>
                <a:ext cx="8229600" cy="1794450"/>
              </a:xfrm>
              <a:blipFill rotWithShape="0">
                <a:blip r:embed="rId2"/>
                <a:stretch>
                  <a:fillRect l="-1481" t="-6803" r="-519" b="-3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78" y="1600199"/>
            <a:ext cx="7918622" cy="315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14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2"/>
              </p:nvPr>
            </p:nvSpPr>
            <p:spPr>
              <a:xfrm>
                <a:off x="3657600" y="1600200"/>
                <a:ext cx="5029200" cy="502920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The positive and negative examples are not linearly- separable by the 2D features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we add one more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, the blue points are those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0.6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and the red points are those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&gt;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0.6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  <a:sym typeface="Wingdings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sym typeface="Wingdings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sym typeface="Wingdings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sym typeface="Wingdings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sym typeface="Wingdings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sym typeface="Wingdings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sym typeface="Wingdings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sym typeface="Wingdings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sym typeface="Wingdings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  <a:sym typeface="Wingdings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sym typeface="Wingdings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sym typeface="Wingdings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sym typeface="Wingdings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sym typeface="Wingdings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sym typeface="Wingdings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sym typeface="Wingdings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  <a:sym typeface="Wingdings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sym typeface="Wingdings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  <a:sym typeface="Wingdings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charset="0"/>
                            <a:sym typeface="Wingdings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  <a:sym typeface="Wingdings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sym typeface="Wingdings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  <a:sym typeface="Wingdings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US" b="0" dirty="0">
                  <a:sym typeface="Wingdings"/>
                </a:endParaRPr>
              </a:p>
              <a:p>
                <a:pPr lvl="2"/>
                <a:r>
                  <a:rPr lang="en-US" dirty="0"/>
                  <a:t>2D to 3D</a:t>
                </a:r>
              </a:p>
              <a:p>
                <a:pPr lvl="1"/>
                <a:r>
                  <a:rPr lang="en-US" dirty="0"/>
                  <a:t>The points become linearly separable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3657600" y="1600200"/>
                <a:ext cx="5029200" cy="5029200"/>
              </a:xfrm>
              <a:blipFill rotWithShape="0">
                <a:blip r:embed="rId2"/>
                <a:stretch>
                  <a:fillRect l="-1818" t="-2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3273679" cy="2922927"/>
          </a:xfrm>
        </p:spPr>
      </p:pic>
      <p:cxnSp>
        <p:nvCxnSpPr>
          <p:cNvPr id="6" name="Straight Connector 5"/>
          <p:cNvCxnSpPr/>
          <p:nvPr/>
        </p:nvCxnSpPr>
        <p:spPr>
          <a:xfrm flipV="1">
            <a:off x="1524000" y="1600200"/>
            <a:ext cx="0" cy="28194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743200" y="1600200"/>
            <a:ext cx="0" cy="28194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990600" y="4507468"/>
                <a:ext cx="12398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=−0.6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4507468"/>
                <a:ext cx="1239827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265373" y="4495800"/>
                <a:ext cx="12398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=+0.6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373" y="4495800"/>
                <a:ext cx="1239827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/>
          <p:cNvCxnSpPr/>
          <p:nvPr/>
        </p:nvCxnSpPr>
        <p:spPr>
          <a:xfrm>
            <a:off x="685800" y="2438400"/>
            <a:ext cx="2971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85800" y="3581400"/>
            <a:ext cx="2971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76200" y="3593068"/>
                <a:ext cx="12398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=−0.6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3593068"/>
                <a:ext cx="1239827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76200" y="2069068"/>
                <a:ext cx="12398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=+0.6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2069068"/>
                <a:ext cx="1239827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489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0" grpId="0"/>
      <p:bldP spid="12" grpId="0"/>
      <p:bldP spid="16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7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53000"/>
              </a:xfrm>
            </p:spPr>
            <p:txBody>
              <a:bodyPr>
                <a:normAutofit fontScale="92500" lnSpcReduction="20000"/>
              </a:bodyPr>
              <a:lstStyle/>
              <a:p>
                <a:pPr marL="5715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𝐰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57150" indent="0">
                  <a:buNone/>
                </a:pP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𝜙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)</m:t>
                        </m:r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≥1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r>
                  <a:rPr lang="en-US" dirty="0"/>
                  <a:t>Linear SVM: length of </a:t>
                </a:r>
                <a:r>
                  <a:rPr lang="en-US" b="1" dirty="0"/>
                  <a:t>w</a:t>
                </a:r>
                <a:r>
                  <a:rPr lang="en-US" dirty="0"/>
                  <a:t> is </a:t>
                </a:r>
                <a:r>
                  <a:rPr lang="en-US" i="1" dirty="0"/>
                  <a:t>d</a:t>
                </a:r>
                <a:r>
                  <a:rPr lang="en-US" dirty="0"/>
                  <a:t> (the same as the size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Kernel SVM: length of </a:t>
                </a:r>
                <a:r>
                  <a:rPr lang="en-US" b="1" dirty="0"/>
                  <a:t>w</a:t>
                </a:r>
                <a:r>
                  <a:rPr lang="en-US" dirty="0"/>
                  <a:t> is larger than </a:t>
                </a:r>
                <a:r>
                  <a:rPr lang="en-US" i="1" dirty="0"/>
                  <a:t>d</a:t>
                </a:r>
                <a:r>
                  <a:rPr lang="en-US" dirty="0"/>
                  <a:t> (the same as the size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Kernel SVM can fit a more complex function</a:t>
                </a:r>
              </a:p>
              <a:p>
                <a:pPr lvl="2"/>
                <a:r>
                  <a:rPr lang="en-US" dirty="0"/>
                  <a:t>The size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large (and could be </a:t>
                </a:r>
                <a:r>
                  <a:rPr lang="en-US" b="1" i="1" dirty="0"/>
                  <a:t>infinity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How to efficiently compute </a:t>
                </a:r>
                <a:r>
                  <a:rPr lang="en-US" b="1" dirty="0"/>
                  <a:t>w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𝜙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How to store </a:t>
                </a:r>
                <a:r>
                  <a:rPr lang="en-US" b="1" dirty="0"/>
                  <a:t>w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18" name="Content Placeholder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53000"/>
              </a:xfrm>
              <a:blipFill>
                <a:blip r:embed="rId2"/>
                <a:stretch>
                  <a:fillRect l="-1698" r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2B4B1-C89A-42A7-8098-BAE8BB10BA3A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779BBC-D49F-034E-89C8-96BCC654281E}"/>
              </a:ext>
            </a:extLst>
          </p:cNvPr>
          <p:cNvSpPr/>
          <p:nvPr/>
        </p:nvSpPr>
        <p:spPr>
          <a:xfrm>
            <a:off x="4419600" y="1431925"/>
            <a:ext cx="2324100" cy="101566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Here we ignore the slack variables for simplicity</a:t>
            </a:r>
          </a:p>
        </p:txBody>
      </p:sp>
    </p:spTree>
    <p:extLst>
      <p:ext uri="{BB962C8B-B14F-4D97-AF65-F5344CB8AC3E}">
        <p14:creationId xmlns:p14="http://schemas.microsoft.com/office/powerpoint/2010/main" val="1775463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TW" dirty="0"/>
              <a:t>(Linear) support vector classification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Data point </a:t>
            </a:r>
            <a:r>
              <a:rPr lang="en-US" altLang="zh-TW" i="1" dirty="0" err="1"/>
              <a:t>i</a:t>
            </a:r>
            <a:r>
              <a:rPr lang="en-US" altLang="zh-TW" dirty="0"/>
              <a:t>: </a:t>
            </a:r>
            <a:r>
              <a:rPr lang="en-US" altLang="zh-TW" b="1" dirty="0"/>
              <a:t>x</a:t>
            </a:r>
            <a:r>
              <a:rPr lang="en-US" altLang="zh-TW" i="1" baseline="-25000" dirty="0"/>
              <a:t>i</a:t>
            </a:r>
            <a:r>
              <a:rPr lang="en-US" altLang="zh-TW" dirty="0"/>
              <a:t> = (</a:t>
            </a:r>
            <a:r>
              <a:rPr lang="en-US" altLang="zh-TW" i="1" dirty="0"/>
              <a:t>x</a:t>
            </a:r>
            <a:r>
              <a:rPr lang="en-US" altLang="zh-TW" i="1" baseline="-25000" dirty="0"/>
              <a:t>i</a:t>
            </a:r>
            <a:r>
              <a:rPr lang="en-US" altLang="zh-TW" baseline="-25000" dirty="0"/>
              <a:t>1</a:t>
            </a:r>
            <a:r>
              <a:rPr lang="en-US" altLang="zh-TW" dirty="0"/>
              <a:t>, </a:t>
            </a:r>
            <a:r>
              <a:rPr lang="en-US" altLang="zh-TW" i="1" dirty="0"/>
              <a:t>x</a:t>
            </a:r>
            <a:r>
              <a:rPr lang="en-US" altLang="zh-TW" i="1" baseline="-25000" dirty="0"/>
              <a:t>i</a:t>
            </a:r>
            <a:r>
              <a:rPr lang="en-US" altLang="zh-TW" baseline="-25000" dirty="0"/>
              <a:t>2</a:t>
            </a:r>
            <a:r>
              <a:rPr lang="en-US" altLang="zh-TW" dirty="0"/>
              <a:t>, </a:t>
            </a:r>
            <a:r>
              <a:rPr lang="is-IS" altLang="zh-TW" dirty="0"/>
              <a:t>…, </a:t>
            </a:r>
            <a:r>
              <a:rPr lang="is-IS" altLang="zh-TW" i="1" dirty="0"/>
              <a:t>x</a:t>
            </a:r>
            <a:r>
              <a:rPr lang="is-IS" altLang="zh-TW" i="1" baseline="-25000" dirty="0"/>
              <a:t>id</a:t>
            </a:r>
            <a:r>
              <a:rPr lang="en-US" altLang="zh-TW" dirty="0"/>
              <a:t>)</a:t>
            </a:r>
            <a:endParaRPr lang="en-US" altLang="zh-TW" i="1" baseline="-25000" dirty="0"/>
          </a:p>
          <a:p>
            <a:pPr eaLnBrk="1" hangingPunct="1"/>
            <a:r>
              <a:rPr lang="en-US" altLang="zh-TW" dirty="0"/>
              <a:t>Class label of </a:t>
            </a:r>
            <a:r>
              <a:rPr lang="en-US" altLang="zh-TW" i="1" dirty="0" err="1"/>
              <a:t>i</a:t>
            </a:r>
            <a:r>
              <a:rPr lang="en-US" altLang="zh-TW" dirty="0"/>
              <a:t>: </a:t>
            </a:r>
            <a:r>
              <a:rPr lang="en-US" altLang="zh-TW" i="1" dirty="0" err="1"/>
              <a:t>y</a:t>
            </a:r>
            <a:r>
              <a:rPr lang="en-US" altLang="zh-TW" i="1" baseline="-25000" dirty="0" err="1"/>
              <a:t>i</a:t>
            </a:r>
            <a:endParaRPr lang="en-US" altLang="zh-TW" i="1" baseline="-25000" dirty="0"/>
          </a:p>
          <a:p>
            <a:pPr lvl="1"/>
            <a:r>
              <a:rPr lang="en-US" altLang="zh-TW" dirty="0"/>
              <a:t>Two classes</a:t>
            </a:r>
          </a:p>
          <a:p>
            <a:pPr lvl="1"/>
            <a:r>
              <a:rPr lang="en-US" altLang="zh-TW" dirty="0"/>
              <a:t>Class 1: </a:t>
            </a:r>
            <a:r>
              <a:rPr lang="en-US" altLang="zh-TW" i="1" dirty="0" err="1"/>
              <a:t>y</a:t>
            </a:r>
            <a:r>
              <a:rPr lang="en-US" altLang="zh-TW" i="1" baseline="-25000" dirty="0" err="1"/>
              <a:t>i</a:t>
            </a:r>
            <a:r>
              <a:rPr lang="en-US" altLang="zh-TW" dirty="0"/>
              <a:t> = 1</a:t>
            </a:r>
          </a:p>
          <a:p>
            <a:pPr lvl="1"/>
            <a:r>
              <a:rPr lang="en-US" altLang="zh-TW" dirty="0"/>
              <a:t>Class 2: </a:t>
            </a:r>
            <a:r>
              <a:rPr lang="en-US" altLang="zh-TW" i="1" dirty="0" err="1"/>
              <a:t>y</a:t>
            </a:r>
            <a:r>
              <a:rPr lang="en-US" altLang="zh-TW" i="1" baseline="-25000" dirty="0" err="1"/>
              <a:t>i</a:t>
            </a:r>
            <a:r>
              <a:rPr lang="en-US" altLang="zh-TW" dirty="0"/>
              <a:t> = -1</a:t>
            </a:r>
          </a:p>
          <a:p>
            <a:r>
              <a:rPr lang="en-US" altLang="zh-TW" dirty="0"/>
              <a:t>Find a hyperplane to separate the data points</a:t>
            </a:r>
          </a:p>
        </p:txBody>
      </p:sp>
      <p:sp>
        <p:nvSpPr>
          <p:cNvPr id="7172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46E988F-DE5D-4C39-B290-FCF35258A567}" type="datetime1">
              <a:rPr lang="en-US" altLang="zh-TW" smtClean="0">
                <a:cs typeface="Arial" pitchFamily="34" charset="0"/>
              </a:rPr>
              <a:pPr/>
              <a:t>10/26/21</a:t>
            </a:fld>
            <a:endParaRPr lang="en-US" altLang="zh-TW">
              <a:cs typeface="Arial" pitchFamily="34" charset="0"/>
            </a:endParaRPr>
          </a:p>
        </p:txBody>
      </p:sp>
      <p:sp>
        <p:nvSpPr>
          <p:cNvPr id="717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95E1E36-BF3C-49EA-AE97-651BB345EB82}" type="slidenum">
              <a:rPr lang="en-US" altLang="zh-TW">
                <a:cs typeface="Arial" pitchFamily="34" charset="0"/>
              </a:rPr>
              <a:pPr/>
              <a:t>2</a:t>
            </a:fld>
            <a:endParaRPr lang="en-US" altLang="zh-TW"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Lagrangian</a:t>
            </a:r>
            <a:r>
              <a:rPr lang="en-US" dirty="0"/>
              <a:t> of kernel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756150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charset="0"/>
                            </a:rPr>
                            <m:t>𝐰</m:t>
                          </m:r>
                          <m:r>
                            <a:rPr lang="en-US" b="1"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latin typeface="Cambria Math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r>
                            <a:rPr lang="en-US" b="1">
                              <a:latin typeface="Cambria Math" charset="0"/>
                            </a:rPr>
                            <m:t>𝛌</m:t>
                          </m:r>
                        </m:e>
                      </m:d>
                      <m:r>
                        <a:rPr lang="en-US" b="1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𝐰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b="1">
                          <a:solidFill>
                            <a:schemeClr val="tx1"/>
                          </a:solidFill>
                          <a:latin typeface="Cambria Math" charset="0"/>
                        </a:rPr>
                        <m:t>𝐰</m:t>
                      </m:r>
                      <m:r>
                        <a:rPr lang="en-US" b="1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∑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𝐰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cs-CZ" i="1" dirty="0">
                  <a:solidFill>
                    <a:schemeClr val="tx1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cs-CZ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cs-CZ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b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𝐰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𝐰</m:t>
                                  </m:r>
                                  <m:r>
                                    <a:rPr lang="en-US" b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𝑏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b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𝛌</m:t>
                                  </m:r>
                                </m:e>
                              </m:d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b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−∑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≔0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𝐰</m:t>
                                  </m:r>
                                  <m:r>
                                    <a:rPr lang="en-US" b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𝑏</m:t>
                                  </m:r>
                                  <m:r>
                                    <a:rPr lang="en-US" b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b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𝛌</m:t>
                                  </m:r>
                                </m:e>
                              </m:d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−∑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≔0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</m:t>
                      </m:r>
                      <m:d>
                        <m:dPr>
                          <m:begChr m:val="{"/>
                          <m:endChr m:val=""/>
                          <m:ctrlPr>
                            <a:rPr lang="cs-CZ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cs-CZ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b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∑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∑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≔0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Given a test instance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the discriminant function is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𝐰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𝑏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∑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𝜙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Prediction is a </a:t>
                </a:r>
                <a:r>
                  <a:rPr lang="en-US" b="1" dirty="0"/>
                  <a:t>linear combination of training instances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plus bias</a:t>
                </a:r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756150"/>
              </a:xfrm>
              <a:blipFill>
                <a:blip r:embed="rId2"/>
                <a:stretch>
                  <a:fillRect l="-20062" t="-17867" b="-2853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2B4B1-C89A-42A7-8098-BAE8BB10BA3A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07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High dimensional mapping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1212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𝐰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∑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𝜙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Example:</a:t>
                </a:r>
              </a:p>
              <a:p>
                <a:pPr lvl="1">
                  <a:buFont typeface="Courier New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6</m:t>
                        </m:r>
                      </m:sup>
                    </m:sSup>
                  </m:oMath>
                </a14:m>
                <a:endParaRPr lang="en-US" b="0" i="1" dirty="0">
                  <a:latin typeface="Cambria Math" charset="0"/>
                </a:endParaRPr>
              </a:p>
              <a:p>
                <a:pPr lvl="1">
                  <a:buFont typeface="Courier New" charset="0"/>
                  <a:buChar char="o"/>
                </a:pPr>
                <a:r>
                  <a:rPr lang="en-US" dirty="0"/>
                  <a:t>If we 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=[</m:t>
                    </m:r>
                    <m:r>
                      <a:rPr lang="en-US" i="1">
                        <a:latin typeface="Cambria Math" charset="0"/>
                      </a:rPr>
                      <m:t>1,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 smtClean="0">
                        <a:latin typeface="Cambria Math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i="1" dirty="0">
                  <a:latin typeface="Cambria Math" charset="0"/>
                </a:endParaRPr>
              </a:p>
              <a:p>
                <a:pPr lvl="1">
                  <a:buFont typeface="Courier New" charset="0"/>
                  <a:buChar char="o"/>
                </a:pPr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𝜙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=1+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  <m:r>
                          <a:rPr lang="en-US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When the target dimension is large, it is inefficient to generate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 ∀</m:t>
                    </m:r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/>
                  <a:t> and perform the dot product </a:t>
                </a:r>
              </a:p>
              <a:p>
                <a:pPr marL="571500" indent="-457200"/>
                <a:endParaRPr lang="en-US" dirty="0">
                  <a:solidFill>
                    <a:schemeClr val="tx1"/>
                  </a:solidFill>
                  <a:sym typeface="Wingdings"/>
                </a:endParaRPr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121275"/>
              </a:xfrm>
              <a:blipFill>
                <a:blip r:embed="rId2"/>
                <a:stretch>
                  <a:fillRect l="-1852" r="-1852" b="-272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2B4B1-C89A-42A7-8098-BAE8BB10BA3A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46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>
                        <a:latin typeface="Cambria Math" charset="0"/>
                      </a:rPr>
                      <m:t>=[</m:t>
                    </m:r>
                    <m:r>
                      <a:rPr lang="en-US" i="1">
                        <a:latin typeface="Cambria Math" charset="0"/>
                      </a:rPr>
                      <m:t>1,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then:</a:t>
                </a:r>
                <a:endParaRPr lang="en-US" i="1" dirty="0">
                  <a:latin typeface="Cambria Math" charset="0"/>
                </a:endParaRPr>
              </a:p>
              <a:p>
                <a:pPr lvl="1">
                  <a:buFont typeface="Courier New" charset="0"/>
                  <a:buChar char="o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𝜙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lvl="1">
                  <a:buFont typeface="Courier New" charset="0"/>
                  <a:buChar char="o"/>
                </a:pPr>
                <a:r>
                  <a:rPr lang="en-US" dirty="0"/>
                  <a:t>Computing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much more efficient than computing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</a:t>
                </a:r>
                <a:r>
                  <a:rPr lang="en-US" i="1" dirty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and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𝜙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40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08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𝐰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𝑏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∑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𝜙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pPr marL="342900" lvl="1" indent="-342900">
                  <a:buFont typeface="Arial" pitchFamily="34" charset="0"/>
                  <a:buChar char="•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’s dimension is very high</a:t>
                </a:r>
              </a:p>
              <a:p>
                <a:pPr marL="742950" lvl="2" indent="-342900"/>
                <a:r>
                  <a:rPr lang="en-US" dirty="0"/>
                  <a:t>Store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charset="0"/>
                      </a:rPr>
                      <m:t>𝐰</m:t>
                    </m:r>
                  </m:oMath>
                </a14:m>
                <a:r>
                  <a:rPr lang="en-US" dirty="0"/>
                  <a:t> is costly</a:t>
                </a:r>
              </a:p>
              <a:p>
                <a:pPr marL="742950" lvl="2" indent="-342900"/>
                <a:r>
                  <a:rPr lang="en-US" dirty="0"/>
                  <a:t>Compute discriminant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>
                    <a:latin typeface="Cambria Math" charset="0"/>
                  </a:rPr>
                  <a:t> </a:t>
                </a:r>
                <a:r>
                  <a:rPr lang="en-US" dirty="0"/>
                  <a:t>is costly</a:t>
                </a:r>
                <a:endParaRPr lang="en-US" dirty="0">
                  <a:latin typeface="Cambria Math" charset="0"/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sz="2800" dirty="0"/>
                  <a:t>We may 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80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/>
                  <a:t> to efficiently map features to higher dimension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sz="2800" dirty="0"/>
                  <a:t>We </a:t>
                </a:r>
                <a:r>
                  <a:rPr lang="en-US" sz="2800" dirty="0">
                    <a:solidFill>
                      <a:schemeClr val="tx1"/>
                    </a:solidFill>
                  </a:rPr>
                  <a:t>compute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∑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80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𝜙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80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800" i="1">
                        <a:latin typeface="Cambria Math" charset="0"/>
                      </a:rPr>
                      <m:t>𝑏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b="1" i="1">
                        <a:solidFill>
                          <a:schemeClr val="tx1"/>
                        </a:solidFill>
                        <a:latin typeface="Cambria Math" charset="0"/>
                      </a:rPr>
                      <m:t>∑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80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sz="2800" dirty="0"/>
                  <a:t> as the discriminant function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r="-463" b="-3221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0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kernels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Linear kernel (i.e., linear SVM)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0" smtClean="0">
                              <a:latin typeface="Cambria Math" charset="0"/>
                            </a:rPr>
                            <m:t>𝐱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charset="0"/>
                            </a:rPr>
                            <m:t>𝐱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Polynomial kernel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𝑟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, </m:t>
                      </m:r>
                      <m:r>
                        <a:rPr lang="en-US" b="0" i="1" smtClean="0">
                          <a:latin typeface="Cambria Math" charset="0"/>
                        </a:rPr>
                        <m:t>𝑟</m:t>
                      </m:r>
                      <m:r>
                        <a:rPr lang="en-US" b="0" i="1" smtClean="0">
                          <a:latin typeface="Cambria Math" charset="0"/>
                        </a:rPr>
                        <m:t>&gt;0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Gaussian (RBF) kernel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>
                                              <a:latin typeface="Cambria Math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>
                                              <a:latin typeface="Cambria Math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dimension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could be </a:t>
                </a:r>
                <a:r>
                  <a:rPr lang="en-US" b="1" i="1" u="sng" dirty="0">
                    <a:solidFill>
                      <a:srgbClr val="FF0000"/>
                    </a:solidFill>
                  </a:rPr>
                  <a:t>infinity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(e.g., RBF kernel), but the dimensions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are finite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2830" b="-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Mapping to infinite dimensional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p>
                    </m:sSup>
                    <m:r>
                      <a:rPr lang="en-US" b="0" i="0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𝛾</m:t>
                    </m:r>
                    <m:r>
                      <a:rPr lang="en-US" b="0" i="1" smtClean="0">
                        <a:latin typeface="Cambria Math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marL="400050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>
                                              <a:latin typeface="Cambria Math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>
                                              <a:latin typeface="Cambria Math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>
                                              <a:latin typeface="Cambria Math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>
                                              <a:latin typeface="Cambria Math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𝛾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0" smtClean="0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charset="0"/>
                                </a:rPr>
                                <m:t>+2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0" smtClean="0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0" smtClean="0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𝛾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0" smtClean="0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US" b="0" i="1" dirty="0">
                  <a:latin typeface="Cambria Math" charset="0"/>
                </a:endParaRPr>
              </a:p>
              <a:p>
                <a:pPr marL="400050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𝛾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𝛾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charset="0"/>
                        </a:rPr>
                        <m:t>⋅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𝛾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𝛾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1!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𝛾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!</m:t>
                                  </m:r>
                                </m:den>
                              </m:f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𝛾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!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+…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br>
                  <a:rPr lang="en-US" dirty="0"/>
                </a:br>
                <a:r>
                  <a:rPr lang="en-US" dirty="0"/>
                  <a:t>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𝛾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𝛾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⋅1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𝛾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1!</m:t>
                                    </m:r>
                                  </m:den>
                                </m:f>
                              </m:e>
                            </m:rad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 smtClean="0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𝛾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1!</m:t>
                                    </m:r>
                                  </m:den>
                                </m:f>
                              </m:e>
                            </m:rad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!</m:t>
                                    </m:r>
                                  </m:den>
                                </m:f>
                              </m:e>
                            </m:rad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0" smtClean="0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2!</m:t>
                                    </m:r>
                                  </m:den>
                                </m:f>
                              </m:e>
                            </m:rad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0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!</m:t>
                                    </m:r>
                                  </m:den>
                                </m:f>
                              </m:e>
                            </m:rad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0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bSup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!</m:t>
                                    </m:r>
                                  </m:den>
                                </m:f>
                              </m:e>
                            </m:rad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0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charset="0"/>
                              </a:rPr>
                              <m:t>+…</m:t>
                            </m:r>
                          </m:e>
                        </m:d>
                      </m:e>
                    </m:func>
                  </m:oMath>
                </a14:m>
                <a:br>
                  <a:rPr lang="en-US" i="1" dirty="0"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𝜙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 smtClean="0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𝜙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</a:p>
              <a:p>
                <a:pPr marL="400050" lvl="2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𝛾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0" smtClean="0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</m:func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1,</m:t>
                            </m:r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𝛾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1!</m:t>
                                    </m:r>
                                  </m:den>
                                </m:f>
                              </m:e>
                            </m:rad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 smtClean="0">
                                <a:latin typeface="Cambria Math" charset="0"/>
                              </a:rPr>
                              <m:t> </m:t>
                            </m:r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2!</m:t>
                                    </m:r>
                                  </m:den>
                                </m:f>
                              </m:e>
                            </m:rad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 smtClean="0">
                                <a:latin typeface="Cambria Math" charset="0"/>
                              </a:rPr>
                              <m:t> </m:t>
                            </m:r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3!</m:t>
                                    </m:r>
                                  </m:den>
                                </m:f>
                              </m:e>
                            </m:rad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charset="0"/>
                              </a:rPr>
                              <m:t>, …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2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29400" y="1352422"/>
                <a:ext cx="2091791" cy="11621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/>
                  <a:t>By Taylor expansion: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!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1352422"/>
                <a:ext cx="2091791" cy="1162178"/>
              </a:xfrm>
              <a:prstGeom prst="rect">
                <a:avLst/>
              </a:prstGeom>
              <a:blipFill>
                <a:blip r:embed="rId3"/>
                <a:stretch>
                  <a:fillRect l="-1786" t="-46316" r="-595" b="-10421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0588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Characteristics of the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Discriminant function</a:t>
                </a:r>
                <a:endParaRPr lang="en-US" i="1" dirty="0">
                  <a:latin typeface="Cambria Math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𝐰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𝑏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∑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𝜙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charset="0"/>
                        </a:rPr>
                        <m:t>∑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Many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’s are 0</a:t>
                </a:r>
              </a:p>
              <a:p>
                <a:pPr lvl="1"/>
                <a:r>
                  <a:rPr lang="en-US" dirty="0"/>
                  <a:t>Memorizing training instance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&gt;0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We don’t need to form </a:t>
                </a:r>
                <a:r>
                  <a:rPr lang="en-US" b="1" dirty="0"/>
                  <a:t>w</a:t>
                </a:r>
                <a:r>
                  <a:rPr lang="en-US" dirty="0"/>
                  <a:t> explicitly</a:t>
                </a:r>
              </a:p>
              <a:p>
                <a:r>
                  <a:rPr lang="en-US" dirty="0"/>
                  <a:t>To predict the label of a test instance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we need to compute the </a:t>
                </a:r>
                <a:r>
                  <a:rPr lang="en-US" b="1" i="1" u="sng" dirty="0">
                    <a:solidFill>
                      <a:srgbClr val="FF0000"/>
                    </a:solidFill>
                  </a:rPr>
                  <a:t>Kernel</a:t>
                </a:r>
                <a:r>
                  <a:rPr lang="en-US" dirty="0"/>
                  <a:t> of the test instance with the training instances </a:t>
                </a:r>
                <a:r>
                  <a:rPr lang="en-US" b="1" dirty="0"/>
                  <a:t>whose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charset="0"/>
                          </a:rPr>
                          <m:t>𝝀</m:t>
                        </m:r>
                      </m:e>
                      <m:sub>
                        <m:r>
                          <a:rPr lang="en-US" b="1" i="1">
                            <a:latin typeface="Cambria Math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/>
                  <a:t>’s are larger than zeros</a:t>
                </a:r>
              </a:p>
              <a:p>
                <a:pPr lvl="1"/>
                <a:r>
                  <a:rPr lang="en-US" dirty="0"/>
                  <a:t>These training instances are called “</a:t>
                </a:r>
                <a:r>
                  <a:rPr lang="en-US" b="1" dirty="0"/>
                  <a:t>support vectors</a:t>
                </a:r>
                <a:r>
                  <a:rPr lang="en-US" dirty="0"/>
                  <a:t>”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8" t="-3361" r="-1852" b="-196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6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“support vectors”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873583"/>
            <a:ext cx="4143857" cy="4088606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 rot="18911135">
            <a:off x="3937237" y="1590392"/>
            <a:ext cx="1353524" cy="2474829"/>
          </a:xfrm>
          <a:prstGeom prst="ellipse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15841" y="3054731"/>
                <a:ext cx="10813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41" y="3054731"/>
                <a:ext cx="1081386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>
            <a:stCxn id="12" idx="0"/>
            <a:endCxn id="13" idx="3"/>
          </p:cNvCxnSpPr>
          <p:nvPr/>
        </p:nvCxnSpPr>
        <p:spPr>
          <a:xfrm flipH="1">
            <a:off x="1497227" y="1949993"/>
            <a:ext cx="2244627" cy="1335571"/>
          </a:xfrm>
          <a:prstGeom prst="straightConnector1">
            <a:avLst/>
          </a:prstGeom>
          <a:ln w="28575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 rot="18911135">
            <a:off x="2110705" y="3861350"/>
            <a:ext cx="1440024" cy="2474829"/>
          </a:xfrm>
          <a:prstGeom prst="ellipse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stCxn id="16" idx="0"/>
            <a:endCxn id="13" idx="3"/>
          </p:cNvCxnSpPr>
          <p:nvPr/>
        </p:nvCxnSpPr>
        <p:spPr>
          <a:xfrm flipH="1" flipV="1">
            <a:off x="1497227" y="3285564"/>
            <a:ext cx="461345" cy="935387"/>
          </a:xfrm>
          <a:prstGeom prst="straightConnector1">
            <a:avLst/>
          </a:prstGeom>
          <a:ln w="28575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5" idx="1"/>
          </p:cNvCxnSpPr>
          <p:nvPr/>
        </p:nvCxnSpPr>
        <p:spPr>
          <a:xfrm>
            <a:off x="3962400" y="3285564"/>
            <a:ext cx="2423814" cy="108787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386214" y="3957935"/>
                <a:ext cx="234275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≥0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b="0" dirty="0"/>
                  <a:t>(Support vectors)</a:t>
                </a: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214" y="3957935"/>
                <a:ext cx="2342757" cy="830997"/>
              </a:xfrm>
              <a:prstGeom prst="rect">
                <a:avLst/>
              </a:prstGeom>
              <a:blipFill>
                <a:blip r:embed="rId4"/>
                <a:stretch>
                  <a:fillRect l="-3784" r="-3243" b="-1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>
            <a:endCxn id="25" idx="1"/>
          </p:cNvCxnSpPr>
          <p:nvPr/>
        </p:nvCxnSpPr>
        <p:spPr>
          <a:xfrm>
            <a:off x="3039958" y="3957935"/>
            <a:ext cx="3346256" cy="415499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25" idx="1"/>
          </p:cNvCxnSpPr>
          <p:nvPr/>
        </p:nvCxnSpPr>
        <p:spPr>
          <a:xfrm flipV="1">
            <a:off x="3962400" y="4373434"/>
            <a:ext cx="2423814" cy="415498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1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/>
      <p:bldP spid="13" grpId="1"/>
      <p:bldP spid="16" grpId="0" animBg="1"/>
      <p:bldP spid="16" grpId="1" animBg="1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0F3D7-0281-0E4D-8AE5-0BAC82677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TW" dirty="0"/>
              <a:t>How to obtain the variables in the discriminant function?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4535C8-A077-DF4A-96B2-F77BB117F0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latin typeface="Cambria Math" charset="0"/>
                        </a:rPr>
                        <m:t>𝑏</m:t>
                      </m:r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∑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𝜙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latin typeface="Cambria Math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∑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TW" sz="2400" dirty="0"/>
                  <a:t>: training labels (given)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TW" sz="2400" dirty="0"/>
                  <a:t>: training features (given)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TW" sz="2400" dirty="0"/>
                  <a:t>: features of the data point you want to test (given)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TW" sz="2400" dirty="0"/>
                  <a:t>: kernel function, e.g.,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TW" sz="2400" dirty="0"/>
                  <a:t> (can be computed)</a:t>
                </a:r>
                <a:endParaRPr lang="en-US" sz="2400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TW" sz="2400" dirty="0"/>
                  <a:t>: </a:t>
                </a:r>
                <a:r>
                  <a:rPr lang="en-TW" sz="2400" dirty="0">
                    <a:solidFill>
                      <a:srgbClr val="FF0000"/>
                    </a:solidFill>
                  </a:rPr>
                  <a:t>unknown</a:t>
                </a:r>
                <a:r>
                  <a:rPr lang="en-TW" sz="2400" dirty="0"/>
                  <a:t> (although we know most of them are 0 by the </a:t>
                </a:r>
                <a:r>
                  <a:rPr lang="en-US" sz="2400" dirty="0"/>
                  <a:t>Complementary slackness in</a:t>
                </a:r>
                <a:r>
                  <a:rPr lang="en-TW" sz="2400" dirty="0"/>
                  <a:t> KKT condition)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TW" sz="2400" dirty="0"/>
                  <a:t>: </a:t>
                </a:r>
                <a:r>
                  <a:rPr lang="en-TW" sz="2400" dirty="0">
                    <a:solidFill>
                      <a:srgbClr val="FF0000"/>
                    </a:solidFill>
                  </a:rPr>
                  <a:t>unknown</a:t>
                </a:r>
              </a:p>
              <a:p>
                <a:r>
                  <a:rPr lang="en-TW" sz="2400" dirty="0"/>
                  <a:t>How to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TW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TW" sz="2400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4535C8-A077-DF4A-96B2-F77BB117F0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b="-84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DAF1C-CEC0-D74B-80E0-3E8486590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D9E7A-D927-4347-8521-30E22529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576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0F3D7-0281-0E4D-8AE5-0BAC82677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TW" dirty="0"/>
              <a:t>Quadratic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4535C8-A077-DF4A-96B2-F77BB117F0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361950" indent="-350838"/>
                <a:r>
                  <a:rPr lang="en-US" dirty="0"/>
                  <a:t>SVM: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 i="1">
                                  <a:latin typeface="Cambria Math" charset="0"/>
                                </a:rPr>
                                <m:t>𝒘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 i="1">
                                  <a:latin typeface="Cambria Math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 i="1">
                              <a:latin typeface="Cambria Math" charset="0"/>
                            </a:rPr>
                            <m:t>𝒘</m:t>
                          </m:r>
                        </m:e>
                      </m:func>
                    </m:oMath>
                  </m:oMathPara>
                </a14:m>
                <a:endParaRPr lang="en-US" b="1" dirty="0"/>
              </a:p>
              <a:p>
                <a:pPr marL="457200" lvl="1" indent="0">
                  <a:buNone/>
                </a:pP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𝜙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)</m:t>
                        </m:r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≥1</m:t>
                    </m:r>
                  </m:oMath>
                </a14:m>
                <a:endParaRPr lang="en-US" i="1" dirty="0"/>
              </a:p>
              <a:p>
                <a:r>
                  <a:rPr lang="en-US" dirty="0"/>
                  <a:t>Transform into quadratic programming form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eqAr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+1)×1</m:t>
                            </m:r>
                          </m:sub>
                        </m:sSub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1×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b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×1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sub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br>
                  <a:rPr lang="en-US" b="1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mr>
                            </m:m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</m:oMath>
                </a14:m>
                <a:r>
                  <a:rPr lang="en-US" dirty="0"/>
                  <a:t> is the size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Solve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QP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</m:d>
                  </m:oMath>
                </a14:m>
                <a:r>
                  <a:rPr lang="en-US" dirty="0"/>
                  <a:t> by a QP solver</a:t>
                </a:r>
              </a:p>
              <a:p>
                <a:pPr lvl="2"/>
                <a:r>
                  <a:rPr lang="en-US" dirty="0"/>
                  <a:t>Details are ignored</a:t>
                </a:r>
              </a:p>
              <a:p>
                <a:r>
                  <a:rPr lang="en-US" dirty="0"/>
                  <a:t>This involves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unknowns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)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constraints</a:t>
                </a:r>
              </a:p>
              <a:p>
                <a:pPr lvl="1"/>
                <a:r>
                  <a:rPr lang="en-US" dirty="0"/>
                  <a:t>Still challenging when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</m:oMath>
                </a14:m>
                <a:r>
                  <a:rPr lang="en-US" dirty="0"/>
                  <a:t> is large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4535C8-A077-DF4A-96B2-F77BB117F0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5" t="-280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DAF1C-CEC0-D74B-80E0-3E8486590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D9E7A-D927-4347-8521-30E22529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EE8E9F4-3D2B-4541-954C-02F93FB64572}"/>
                  </a:ext>
                </a:extLst>
              </p:cNvPr>
              <p:cNvSpPr/>
              <p:nvPr/>
            </p:nvSpPr>
            <p:spPr>
              <a:xfrm>
                <a:off x="6781800" y="1430127"/>
                <a:ext cx="2286000" cy="118814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57150" indent="0">
                  <a:buNone/>
                </a:pPr>
                <a:r>
                  <a:rPr lang="en-TW" dirty="0"/>
                  <a:t>QP solver format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5715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𝑸𝒖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57150" indent="0">
                  <a:buNone/>
                </a:pP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b="1" i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EE8E9F4-3D2B-4541-954C-02F93FB645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0" y="1430127"/>
                <a:ext cx="2286000" cy="1188146"/>
              </a:xfrm>
              <a:prstGeom prst="rect">
                <a:avLst/>
              </a:prstGeom>
              <a:blipFill>
                <a:blip r:embed="rId3"/>
                <a:stretch>
                  <a:fillRect t="-1031" b="-4124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13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Assume the dataset is linearly separable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339398"/>
                <a:ext cx="8229600" cy="2786766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/>
                  <a:t>A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altLang="zh-TW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TW" b="1">
                        <a:latin typeface="Cambria Math" charset="0"/>
                      </a:rPr>
                      <m:t>𝐱</m:t>
                    </m:r>
                    <m:r>
                      <a:rPr lang="en-US" altLang="zh-TW" i="1">
                        <a:latin typeface="Cambria Math" charset="0"/>
                      </a:rPr>
                      <m:t>+</m:t>
                    </m:r>
                    <m:r>
                      <a:rPr lang="en-US" altLang="zh-TW" i="1">
                        <a:latin typeface="Cambria Math" charset="0"/>
                      </a:rPr>
                      <m:t>𝑏</m:t>
                    </m:r>
                    <m:r>
                      <a:rPr lang="en-US" altLang="zh-TW" i="1">
                        <a:latin typeface="Cambria Math" charset="0"/>
                      </a:rPr>
                      <m:t>=0</m:t>
                    </m:r>
                  </m:oMath>
                </a14:m>
                <a:endParaRPr lang="en-US" altLang="zh-TW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altLang="zh-TW" i="1"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altLang="zh-TW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charset="0"/>
                      </a:rPr>
                      <m:t>+</m:t>
                    </m:r>
                    <m:r>
                      <a:rPr lang="en-US" altLang="zh-TW" i="1">
                        <a:latin typeface="Cambria Math" charset="0"/>
                      </a:rPr>
                      <m:t>𝑏</m:t>
                    </m:r>
                    <m:r>
                      <a:rPr lang="en-US" altLang="zh-TW" i="1">
                        <a:latin typeface="Cambria Math" charset="0"/>
                      </a:rPr>
                      <m:t>≥1</m:t>
                    </m:r>
                  </m:oMath>
                </a14:m>
                <a:r>
                  <a:rPr lang="en-US" altLang="zh-TW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charset="0"/>
                      </a:rPr>
                      <m:t>=1</m:t>
                    </m:r>
                  </m:oMath>
                </a14:m>
                <a:endParaRPr lang="en-US" altLang="zh-TW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altLang="zh-TW" i="1"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altLang="zh-TW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charset="0"/>
                      </a:rPr>
                      <m:t>+</m:t>
                    </m:r>
                    <m:r>
                      <a:rPr lang="en-US" altLang="zh-TW" i="1">
                        <a:latin typeface="Cambria Math" charset="0"/>
                      </a:rPr>
                      <m:t>𝑏</m:t>
                    </m:r>
                    <m:r>
                      <a:rPr lang="en-US" altLang="zh-TW" i="1">
                        <a:latin typeface="Cambria Math" charset="0"/>
                      </a:rPr>
                      <m:t>≤−1</m:t>
                    </m:r>
                  </m:oMath>
                </a14:m>
                <a:r>
                  <a:rPr lang="en-US" altLang="zh-TW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charset="0"/>
                      </a:rPr>
                      <m:t>=−1</m:t>
                    </m:r>
                  </m:oMath>
                </a14:m>
                <a:endParaRPr lang="en-US" altLang="zh-TW" dirty="0"/>
              </a:p>
              <a:p>
                <a:r>
                  <a:rPr lang="en-US" altLang="zh-TW" dirty="0"/>
                  <a:t>Discriminant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1">
                                <a:latin typeface="Cambria Math" charset="0"/>
                              </a:rPr>
                              <m:t>𝐱</m:t>
                            </m:r>
                          </m:e>
                        </m:d>
                        <m:r>
                          <a:rPr lang="en-US" altLang="zh-TW" b="1"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zh-TW">
                            <a:latin typeface="Cambria Math" charset="0"/>
                          </a:rPr>
                          <m:t>sgn</m:t>
                        </m:r>
                        <m:r>
                          <a:rPr lang="en-US" altLang="zh-TW" b="1">
                            <a:latin typeface="Cambria Math" charset="0"/>
                          </a:rPr>
                          <m:t>(</m:t>
                        </m:r>
                        <m:r>
                          <a:rPr lang="en-US" altLang="zh-TW" b="1"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altLang="zh-TW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TW" b="1">
                        <a:latin typeface="Cambria Math" charset="0"/>
                      </a:rPr>
                      <m:t>𝐱</m:t>
                    </m:r>
                    <m:r>
                      <a:rPr lang="en-US" altLang="zh-TW" i="1">
                        <a:latin typeface="Cambria Math" charset="0"/>
                      </a:rPr>
                      <m:t>+</m:t>
                    </m:r>
                    <m:r>
                      <a:rPr lang="en-US" altLang="zh-TW" i="1">
                        <a:latin typeface="Cambria Math" charset="0"/>
                      </a:rPr>
                      <m:t>𝑏</m:t>
                    </m:r>
                    <m:r>
                      <a:rPr lang="en-US" altLang="zh-TW" i="1">
                        <a:latin typeface="Cambria Math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There are </a:t>
                </a:r>
                <a:r>
                  <a:rPr lang="en-US" altLang="zh-TW" b="1" dirty="0">
                    <a:solidFill>
                      <a:srgbClr val="FF0000"/>
                    </a:solidFill>
                  </a:rPr>
                  <a:t>many different choices </a:t>
                </a:r>
                <a:r>
                  <a:rPr lang="en-US" altLang="zh-TW" dirty="0"/>
                  <a:t>of </a:t>
                </a:r>
                <a:r>
                  <a:rPr lang="en-US" altLang="zh-TW" b="1" dirty="0"/>
                  <a:t>w</a:t>
                </a:r>
                <a:r>
                  <a:rPr lang="en-US" altLang="zh-TW" dirty="0"/>
                  <a:t> and b</a:t>
                </a:r>
              </a:p>
              <a:p>
                <a:pPr lvl="1"/>
                <a:endParaRPr lang="en-US" altLang="zh-TW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339398"/>
                <a:ext cx="8229600" cy="2786766"/>
              </a:xfrm>
              <a:blipFill rotWithShape="0">
                <a:blip r:embed="rId2"/>
                <a:stretch>
                  <a:fillRect l="-1704" t="-2626" b="-3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524000"/>
            <a:ext cx="5791200" cy="181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60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2010D-80B1-8B49-93FD-8EFF1B97F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Primal form (1/2)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F5E738-2A83-A142-91D7-68C41F1AC7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61950" indent="-350838"/>
                <a:r>
                  <a:rPr lang="en-US" dirty="0"/>
                  <a:t>SVM standard form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 i="1">
                                  <a:latin typeface="Cambria Math" charset="0"/>
                                </a:rPr>
                                <m:t>𝒘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 i="1">
                                  <a:latin typeface="Cambria Math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 i="1">
                              <a:latin typeface="Cambria Math" charset="0"/>
                            </a:rPr>
                            <m:t>𝒘</m:t>
                          </m:r>
                        </m:e>
                      </m:func>
                    </m:oMath>
                  </m:oMathPara>
                </a14:m>
                <a:endParaRPr lang="en-US" b="1" dirty="0"/>
              </a:p>
              <a:p>
                <a:pPr marL="457200" lvl="1" indent="0">
                  <a:buNone/>
                </a:pP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𝜙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)</m:t>
                        </m:r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≥1</m:t>
                    </m:r>
                  </m:oMath>
                </a14:m>
                <a:endParaRPr lang="en-US" i="1" dirty="0"/>
              </a:p>
              <a:p>
                <a:r>
                  <a:rPr lang="en-US" dirty="0"/>
                  <a:t>The standard form problem re-formulate as the </a:t>
                </a:r>
                <a:r>
                  <a:rPr lang="en-US" b="1" dirty="0">
                    <a:solidFill>
                      <a:srgbClr val="FF0000"/>
                    </a:solidFill>
                  </a:rPr>
                  <a:t>Primal problem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𝒘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≥0, </m:t>
                                  </m:r>
                                  <m:r>
                                    <a:rPr lang="en-US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𝝁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b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𝝀</m:t>
                                  </m:r>
                                  <m:r>
                                    <a:rPr lang="en-US" b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𝝁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Reasons are explained in the next slide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F5E738-2A83-A142-91D7-68C41F1AC7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68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9F61F-52A8-BF47-B07C-D73ACFDFB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301088-7BEC-7042-BBAD-EB7FAE375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27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86C8F-1075-CC4F-83BB-4D48CFABF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Primal form (2/2)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3C27F0-9FF0-D347-B19C-887146CE6E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Why?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≥0, </m:t>
                              </m:r>
                              <m:r>
                                <a:rPr lang="en-US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𝝁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b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charset="0"/>
                                </a:rPr>
                                <m:t>𝝀</m:t>
                              </m:r>
                              <m:r>
                                <a:rPr lang="en-US" b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charset="0"/>
                                </a:rPr>
                                <m:t>𝝁</m:t>
                              </m:r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≥0, </m:t>
                              </m:r>
                              <m:r>
                                <a:rPr lang="en-US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𝝁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𝑝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𝑚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b="1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≥0, </m:t>
                              </m:r>
                              <m:r>
                                <a:rPr lang="en-US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𝝁</m:t>
                              </m:r>
                            </m:lim>
                          </m:limLow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𝑝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fName>
                        <m:e>
                          <m:r>
                            <a:rPr lang="en-US" b="1" i="1">
                              <a:latin typeface="Cambria Math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charset="0"/>
                                </a:rPr>
                                <m:t>∵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charset="0"/>
                                </a:rPr>
                                <m:t>=0</m:t>
                              </m:r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b="1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∵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  <m:r>
                            <a:rPr lang="en-US" i="1">
                              <a:latin typeface="Cambria Math" charset="0"/>
                            </a:rPr>
                            <m:t>≤0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≥0, </m:t>
                                  </m:r>
                                  <m:r>
                                    <a:rPr lang="en-US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𝝁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b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𝝀</m:t>
                                  </m:r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𝝁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3C27F0-9FF0-D347-B19C-887146CE6E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4762" b="-9524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E39C2-3388-D94B-B277-194416ABF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F23553-341D-404B-92CE-C3F242CE4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591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Primal vs dual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199"/>
                <a:ext cx="8229600" cy="51212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Primal problem: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F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F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F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F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≥0, </m:t>
                                </m:r>
                                <m:r>
                                  <a:rPr lang="en-US" b="1" i="1">
                                    <a:solidFill>
                                      <a:srgbClr val="00B0F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𝝁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b="1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charset="0"/>
                                  </a:rPr>
                                  <m:t>𝝀</m:t>
                                </m:r>
                                <m:r>
                                  <a:rPr lang="en-US" b="1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charset="0"/>
                                  </a:rPr>
                                  <m:t>𝝁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Dual problem: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F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max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F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F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≥0, </m:t>
                            </m:r>
                            <m:r>
                              <a:rPr lang="en-US" b="1" i="1">
                                <a:solidFill>
                                  <a:srgbClr val="00B0F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𝝁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  <m:t>𝒘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b="1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charset="0"/>
                                  </a:rPr>
                                  <m:t>𝝀</m:t>
                                </m:r>
                                <m:r>
                                  <a:rPr lang="en-US" b="1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charset="0"/>
                                  </a:rPr>
                                  <m:t>𝝁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min of the max is no less than the max of the min</a:t>
                </a:r>
              </a:p>
              <a:p>
                <a:pPr lvl="1"/>
                <a:r>
                  <a:rPr lang="en-US" dirty="0"/>
                  <a:t>Duality gap: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, we may solve the dual instead of the primal problem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199"/>
                <a:ext cx="8229600" cy="5121275"/>
              </a:xfrm>
              <a:blipFill>
                <a:blip r:embed="rId2"/>
                <a:stretch>
                  <a:fillRect l="-1852" t="-1235" r="-154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4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duality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If the following conditions are true, then strong duality holds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’s are convex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’s are linear functions (i.e., Exists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Exists some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≤0</m:t>
                    </m:r>
                  </m:oMath>
                </a14:m>
                <a:endParaRPr lang="en-US" dirty="0"/>
              </a:p>
              <a:p>
                <a:pPr marL="571500" indent="-514350"/>
                <a:r>
                  <a:rPr lang="en-US" dirty="0"/>
                  <a:t>In SVM, the above conditions holds</a:t>
                </a:r>
              </a:p>
              <a:p>
                <a:pPr marL="971550" lvl="1" indent="-514350"/>
                <a:r>
                  <a:rPr lang="en-US" dirty="0"/>
                  <a:t>We may solve the dual problem instead of the primal problem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8" t="-1401" b="-168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1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Primal and dual problem in SVM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8229600" cy="495300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Primal: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800" b="1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𝒘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≥0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1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1" i="1">
                                      <a:latin typeface="Cambria Math" charset="0"/>
                                    </a:rPr>
                                    <m:t>𝒘</m:t>
                                  </m:r>
                                  <m:r>
                                    <a:rPr lang="en-US" sz="1800" b="1" i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sz="1800" b="1" i="1">
                                      <a:latin typeface="Cambria Math" charset="0"/>
                                    </a:rPr>
                                    <m:t>𝝀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1800" dirty="0"/>
              </a:p>
              <a:p>
                <a:r>
                  <a:rPr lang="en-US" sz="2400" dirty="0"/>
                  <a:t>Dual: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e>
                        <m:sup>
                          <m:r>
                            <a:rPr lang="en-US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1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rgbClr val="00B0F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00B0F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1800" b="1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1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1" i="1">
                                      <a:latin typeface="Cambria Math" charset="0"/>
                                    </a:rPr>
                                    <m:t>𝒘</m:t>
                                  </m:r>
                                  <m:r>
                                    <a:rPr lang="en-US" sz="1800" b="1" i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sz="1800" b="1" i="1">
                                      <a:latin typeface="Cambria Math" charset="0"/>
                                    </a:rPr>
                                    <m:t>𝝀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sz="1800" b="1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1800" b="1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1800" b="1" i="1">
                                      <a:latin typeface="Cambria Math" charset="0"/>
                                    </a:rPr>
                                    <m:t>𝒘</m:t>
                                  </m:r>
                                  <m:r>
                                    <a:rPr lang="en-US" sz="1800" b="1">
                                      <a:latin typeface="Cambria Math" charset="0"/>
                                    </a:rPr>
                                    <m:t>+</m:t>
                                  </m:r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∑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latin typeface="Cambria Math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800" b="1" i="1">
                                                  <a:latin typeface="Cambria Math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800" i="1">
                                                  <a:latin typeface="Cambria Math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1" i="1">
                                                  <a:latin typeface="Cambria Math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800" i="1">
                                              <a:latin typeface="Cambria Math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1800" i="1">
                                              <a:latin typeface="Cambria Math" charset="0"/>
                                            </a:rPr>
                                            <m:t>𝑏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sz="1800" b="1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1800" b="1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8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𝒘</m:t>
                                  </m:r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∑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∑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1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∑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</m:oMath>
                    <m:oMath xmlns:m="http://schemas.openxmlformats.org/officeDocument/2006/math"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1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𝒘</m:t>
                                  </m:r>
                                </m:lim>
                              </m:limLow>
                              <m:d>
                                <m:dPr>
                                  <m:ctrlP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8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𝒘</m:t>
                                  </m:r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∑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18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1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fName>
                            <m:e>
                              <m:r>
                                <m:rPr>
                                  <m:nor/>
                                </m:rPr>
                                <a:rPr lang="en-US" sz="1800" dirty="0"/>
                                <m:t> </m:t>
                              </m:r>
                            </m:e>
                          </m:func>
                        </m:e>
                      </m:func>
                      <m:r>
                        <a:rPr lang="en-US" sz="1800" i="1" dirty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1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8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𝒘</m:t>
                                  </m:r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∑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1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8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𝑝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800" b="1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𝑝</m:t>
                                          </m:r>
                                        </m:sub>
                                        <m:sup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</m:e>
                                  </m:nary>
                                  <m:nary>
                                    <m:naryPr>
                                      <m:chr m:val="∑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𝑞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1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∑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𝑝</m:t>
                                      </m:r>
                                    </m:sub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</m:e>
                              </m:nary>
                              <m:nary>
                                <m:naryPr>
                                  <m:chr m:val="∑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𝑞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>
                                  <a:latin typeface="Cambria Math" charset="0"/>
                                </a:rPr>
                                <m:t>∑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𝑞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800" b="1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𝑝</m:t>
                                          </m:r>
                                        </m:sub>
                                        <m:sup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1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nary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charset="0"/>
                                </a:rPr>
                                <m:t>∑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/>
              </a:p>
              <a:p>
                <a:pPr marL="457200" lvl="1" indent="0">
                  <a:buNone/>
                </a:pP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8229600" cy="4953000"/>
              </a:xfrm>
              <a:blipFill>
                <a:blip r:embed="rId2"/>
                <a:stretch>
                  <a:fillRect l="-1080" t="-1023" b="-3734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2B4B1-C89A-42A7-8098-BAE8BB10BA3A}" type="datetime1">
              <a:rPr lang="en-US" altLang="zh-TW" smtClean="0"/>
              <a:pPr/>
              <a:t>10/26/21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34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7101840" y="1531537"/>
                <a:ext cx="1600200" cy="710194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cs-CZ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cs-CZ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b="1" i="1">
                                  <a:latin typeface="Cambria Math" charset="0"/>
                                </a:rPr>
                                <m:t>𝒘</m:t>
                              </m:r>
                              <m:r>
                                <a:rPr lang="en-US" b="1" i="1">
                                  <a:latin typeface="Cambria Math" charset="0"/>
                                </a:rPr>
                                <m:t>=∑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∑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≔0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1840" y="1531537"/>
                <a:ext cx="1600200" cy="710194"/>
              </a:xfrm>
              <a:prstGeom prst="rect">
                <a:avLst/>
              </a:prstGeom>
              <a:blipFill>
                <a:blip r:embed="rId3"/>
                <a:stretch>
                  <a:fillRect l="-63566" t="-181356" b="-266102"/>
                </a:stretch>
              </a:blipFill>
              <a:ln/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DA88E14-23B8-CA4E-B6BF-77B7B2F730D6}"/>
                  </a:ext>
                </a:extLst>
              </p:cNvPr>
              <p:cNvSpPr/>
              <p:nvPr/>
            </p:nvSpPr>
            <p:spPr>
              <a:xfrm>
                <a:off x="3581400" y="1563469"/>
                <a:ext cx="3200400" cy="646331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dirty="0"/>
                  <a:t>We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below for simplicity,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can be replaced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DA88E14-23B8-CA4E-B6BF-77B7B2F730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1563469"/>
                <a:ext cx="3200400" cy="646331"/>
              </a:xfrm>
              <a:prstGeom prst="rect">
                <a:avLst/>
              </a:prstGeom>
              <a:blipFill>
                <a:blip r:embed="rId4"/>
                <a:stretch>
                  <a:fillRect l="-1569" t="-1818" b="-10909"/>
                </a:stretch>
              </a:blipFill>
              <a:ln/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465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9" grpId="0" animBg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096000" cy="1143000"/>
          </a:xfrm>
        </p:spPr>
        <p:txBody>
          <a:bodyPr/>
          <a:lstStyle/>
          <a:p>
            <a:r>
              <a:rPr lang="en-US" dirty="0"/>
              <a:t>The dual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876800"/>
              </a:xfrm>
            </p:spPr>
            <p:txBody>
              <a:bodyPr>
                <a:normAutofit/>
              </a:bodyPr>
              <a:lstStyle/>
              <a:p>
                <a:pPr marL="361950" lvl="1" indent="-361950">
                  <a:buFont typeface="Arial" panose="020B0604020202020204" pitchFamily="34" charset="0"/>
                  <a:buChar char="•"/>
                </a:pPr>
                <a:r>
                  <a:rPr lang="en-US" sz="3100" dirty="0"/>
                  <a:t>Dual form</a:t>
                </a:r>
                <a:endParaRPr lang="en-US" sz="31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charset="0"/>
                  <a:cs typeface="Cambria Math" charset="0"/>
                </a:endParaRPr>
              </a:p>
              <a:p>
                <a:pPr marL="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𝑞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𝑝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nary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∑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lvl="1" indent="0" algn="ctr">
                  <a:buNone/>
                </a:pP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∑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is also a quadratic programming (QP) problem</a:t>
                </a:r>
              </a:p>
              <a:p>
                <a:r>
                  <a:rPr lang="en-US" dirty="0"/>
                  <a:t>This involves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unknowns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s)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constraints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876800"/>
              </a:xfrm>
              <a:blipFill>
                <a:blip r:embed="rId2"/>
                <a:stretch>
                  <a:fillRect l="-1852" t="-16364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B2C9061-7F4B-0641-A94C-B4171D961C80}"/>
                  </a:ext>
                </a:extLst>
              </p:cNvPr>
              <p:cNvSpPr/>
              <p:nvPr/>
            </p:nvSpPr>
            <p:spPr>
              <a:xfrm>
                <a:off x="6705600" y="609600"/>
                <a:ext cx="2286000" cy="118814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57150" indent="0">
                  <a:buNone/>
                </a:pPr>
                <a:r>
                  <a:rPr lang="en-TW" dirty="0"/>
                  <a:t>QP solver format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5715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𝑸𝒖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57150" indent="0">
                  <a:buNone/>
                </a:pP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b="1" i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B2C9061-7F4B-0641-A94C-B4171D961C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0" y="609600"/>
                <a:ext cx="2286000" cy="1188146"/>
              </a:xfrm>
              <a:prstGeom prst="rect">
                <a:avLst/>
              </a:prstGeom>
              <a:blipFill>
                <a:blip r:embed="rId3"/>
                <a:stretch>
                  <a:fillRect t="-1042" b="-416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40860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B411D-E29E-E243-A250-3E7DD12A4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Primal vs dual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96B7B6-9BD5-F84D-85FD-A9886AD443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Primal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52BEB46-8A88-5841-9F89-AE00BA36A35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57200" y="2174875"/>
                <a:ext cx="4040188" cy="2508251"/>
              </a:xfrm>
            </p:spPr>
            <p:txBody>
              <a:bodyPr>
                <a:normAutofit fontScale="85000" lnSpcReduction="10000"/>
              </a:bodyPr>
              <a:lstStyle/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 i="1">
                                  <a:latin typeface="Cambria Math" charset="0"/>
                                </a:rPr>
                                <m:t>𝒘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 i="1">
                                  <a:latin typeface="Cambria Math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 i="1">
                              <a:latin typeface="Cambria Math" charset="0"/>
                            </a:rPr>
                            <m:t>𝒘</m:t>
                          </m:r>
                        </m:e>
                      </m:func>
                    </m:oMath>
                  </m:oMathPara>
                </a14:m>
                <a:endParaRPr lang="en-US" b="1" dirty="0"/>
              </a:p>
              <a:p>
                <a:pPr marL="457200" lvl="1" indent="0">
                  <a:buNone/>
                </a:pP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≥1</m:t>
                    </m:r>
                  </m:oMath>
                </a14:m>
                <a:endParaRPr lang="en-US" i="1" dirty="0"/>
              </a:p>
              <a:p>
                <a:endParaRPr lang="en-US" i="1" dirty="0"/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TW" dirty="0"/>
                  <a:t> unknowns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TW" dirty="0"/>
                  <a:t> constraints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52BEB46-8A88-5841-9F89-AE00BA36A3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57200" y="2174875"/>
                <a:ext cx="4040188" cy="2508251"/>
              </a:xfrm>
              <a:blipFill>
                <a:blip r:embed="rId2"/>
                <a:stretch>
                  <a:fillRect l="-1254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FC96D31-34EB-4A47-9E0A-762EBFD6CB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43400" y="1535113"/>
            <a:ext cx="4041775" cy="639762"/>
          </a:xfrm>
        </p:spPr>
        <p:txBody>
          <a:bodyPr/>
          <a:lstStyle/>
          <a:p>
            <a:r>
              <a:rPr lang="en-TW" dirty="0"/>
              <a:t>Dual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3A95EA6-2E2C-6648-BC15-F8EF46F442AB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4343400" y="2174875"/>
                <a:ext cx="4498975" cy="2508251"/>
              </a:xfrm>
            </p:spPr>
            <p:txBody>
              <a:bodyPr>
                <a:normAutofit fontScale="85000" lnSpcReduction="10000"/>
              </a:bodyPr>
              <a:lstStyle/>
              <a:p>
                <a:pPr marL="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𝑞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𝜙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1" i="1" smtClean="0">
                                                      <a:latin typeface="Cambria Math" panose="02040503050406030204" pitchFamily="18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𝑝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𝜙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∑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lvl="1" indent="0" algn="ctr">
                  <a:buNone/>
                </a:pP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∑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=0</m:t>
                    </m:r>
                  </m:oMath>
                </a14:m>
                <a:endParaRPr lang="en-TW" dirty="0"/>
              </a:p>
              <a:p>
                <a:endParaRPr lang="en-TW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TW" dirty="0"/>
                  <a:t> unknowns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TW" dirty="0"/>
                  <a:t> constraints</a:t>
                </a:r>
              </a:p>
              <a:p>
                <a:endParaRPr lang="en-TW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3A95EA6-2E2C-6648-BC15-F8EF46F442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4343400" y="2174875"/>
                <a:ext cx="4498975" cy="2508251"/>
              </a:xfrm>
              <a:blipFill>
                <a:blip r:embed="rId3"/>
                <a:stretch>
                  <a:fillRect l="-1408" t="-29798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51F3A-D81E-3049-93C2-E07762BAB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66FC58-9FD3-F74F-98FA-E460431C7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2C628375-39A0-5E4E-92F2-99B3EC2D47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4876800"/>
                <a:ext cx="8229600" cy="121920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1950" lvl="1" indent="-361950"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If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sz="2400" b="0" i="1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b="0" dirty="0"/>
                  <a:t>, use primal; otherwise use dual</a:t>
                </a:r>
              </a:p>
              <a:p>
                <a:pPr marL="361950" lvl="1" indent="-361950"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When using RBF kernel,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sz="2400" b="0" dirty="0"/>
                  <a:t>, we can only use dual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2C628375-39A0-5E4E-92F2-99B3EC2D4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876800"/>
                <a:ext cx="8229600" cy="1219200"/>
              </a:xfrm>
              <a:prstGeom prst="rect">
                <a:avLst/>
              </a:prstGeom>
              <a:blipFill>
                <a:blip r:embed="rId4"/>
                <a:stretch>
                  <a:fillRect l="-1080" t="-2062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30046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numerical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199"/>
                <a:ext cx="8229600" cy="495300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Training data: five 1D data points with labels</a:t>
                </a:r>
              </a:p>
              <a:p>
                <a:pPr lvl="1"/>
                <a:r>
                  <a:rPr lang="en-US" dirty="0"/>
                  <a:t>First class (+1):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=1,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=2,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5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=6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Second class (-1):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=4,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=5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Non-linearly separable</a:t>
                </a:r>
              </a:p>
              <a:p>
                <a:r>
                  <a:rPr lang="en-US" dirty="0"/>
                  <a:t>Use polynomial kernel with degree 2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b="0" dirty="0"/>
                  <a:t>Solve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 (</m:t>
                    </m:r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</a:rPr>
                      <m:t>=1,…,5)</m:t>
                    </m:r>
                  </m:oMath>
                </a14:m>
                <a:r>
                  <a:rPr lang="en-US" dirty="0"/>
                  <a:t> by a standard QP solver</a:t>
                </a:r>
              </a:p>
              <a:p>
                <a:pPr marL="742950" lvl="2" indent="-342900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=[0, 2.5, 0, 7.333, 4.833]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199"/>
                <a:ext cx="8229600" cy="4953001"/>
              </a:xfrm>
              <a:blipFill>
                <a:blip r:embed="rId2"/>
                <a:stretch>
                  <a:fillRect l="-1852" t="-1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37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248400" y="14478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6400800" y="14478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553200" y="14478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6705600" y="14478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858000" y="14478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7010400" y="14478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162800" y="14478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7315200" y="14478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467600" y="14478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>
            <a:off x="7620000" y="14478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772400" y="14478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7924800" y="14478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077200" y="14478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>
            <a:off x="8229600" y="14478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8382000" y="1447800"/>
            <a:ext cx="304800" cy="0"/>
          </a:xfrm>
          <a:prstGeom prst="line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 flipH="1" flipV="1">
            <a:off x="6477000" y="13716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 flipH="1" flipV="1">
            <a:off x="8001000" y="13716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 flipH="1" flipV="1">
            <a:off x="6781800" y="13716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/>
          <p:cNvSpPr/>
          <p:nvPr/>
        </p:nvSpPr>
        <p:spPr>
          <a:xfrm>
            <a:off x="7391400" y="1371600"/>
            <a:ext cx="152400" cy="131379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/>
          <p:cNvSpPr/>
          <p:nvPr/>
        </p:nvSpPr>
        <p:spPr>
          <a:xfrm>
            <a:off x="7696200" y="1371600"/>
            <a:ext cx="152400" cy="131379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68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discriminant function of the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876800"/>
              </a:xfrm>
            </p:spPr>
            <p:txBody>
              <a:bodyPr>
                <a:normAutofit fontScale="92500" lnSpcReduction="10000"/>
              </a:bodyPr>
              <a:lstStyle/>
              <a:p>
                <a:pPr marL="342900" lvl="1" indent="-34290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=[0, 2.5, 0, 7.333, 4.833]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=0, </m:t>
                    </m:r>
                  </m:oMath>
                </a14:m>
                <a:r>
                  <a:rPr lang="en-US" dirty="0"/>
                  <a:t>the support vectors are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=(2, 5, 6)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discriminant function</a:t>
                </a:r>
              </a:p>
              <a:p>
                <a:pPr lvl="1">
                  <a:buFont typeface="Courier New" charset="0"/>
                  <a:buChar char="o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b="1" i="1" smtClean="0">
                        <a:latin typeface="Cambria Math" charset="0"/>
                      </a:rPr>
                      <m:t>=</m:t>
                    </m:r>
                    <m:r>
                      <a:rPr lang="en-US" b="1" i="1">
                        <a:latin typeface="Cambria Math" charset="0"/>
                      </a:rPr>
                      <m:t>∑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𝜙</m:t>
                    </m:r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</m:oMath>
                </a14:m>
                <a:br>
                  <a:rPr lang="en-US" i="1" dirty="0">
                    <a:latin typeface="Cambria Math" charset="0"/>
                  </a:rPr>
                </a:br>
                <a:r>
                  <a:rPr lang="en-US" i="1" dirty="0">
                    <a:latin typeface="Cambria Math" charset="0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2.5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+1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</a:rPr>
                          <m:t>+7.333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−1</m:t>
                            </m:r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5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+1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endParaRPr lang="en-US" b="0" i="1" dirty="0">
                  <a:latin typeface="Cambria Math" charset="0"/>
                </a:endParaRPr>
              </a:p>
              <a:p>
                <a:pPr marL="457200" lvl="1" indent="0">
                  <a:buNone/>
                </a:pPr>
                <a:r>
                  <a:rPr lang="pt-BR" b="0" dirty="0"/>
                  <a:t>                  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]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+4.833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6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+1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</m:oMath>
                </a14:m>
                <a:br>
                  <a:rPr lang="en-US" b="0" i="1" dirty="0">
                    <a:latin typeface="Cambria Math" charset="0"/>
                  </a:rPr>
                </a:br>
                <a:r>
                  <a:rPr lang="en-US" b="0" i="1" dirty="0">
                    <a:latin typeface="Cambria Math" charset="0"/>
                  </a:rPr>
                  <a:t>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=0.6667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−5.333</m:t>
                    </m:r>
                    <m:r>
                      <a:rPr lang="en-US" b="0" i="1" smtClean="0">
                        <a:latin typeface="Cambria Math" charset="0"/>
                      </a:rPr>
                      <m:t>𝑧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</m:oMath>
                </a14:m>
                <a:endParaRPr lang="en-US" b="0" dirty="0"/>
              </a:p>
              <a:p>
                <a:pPr lvl="1">
                  <a:buFont typeface="Courier New" charset="0"/>
                  <a:buChar char="o"/>
                </a:pPr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5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4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=−1</m:t>
                    </m:r>
                  </m:oMath>
                </a14:m>
                <a:r>
                  <a:rPr lang="en-US" dirty="0"/>
                  <a:t>, we can get </a:t>
                </a:r>
                <a:r>
                  <a:rPr lang="en-US" i="1" dirty="0"/>
                  <a:t>b</a:t>
                </a:r>
                <a:r>
                  <a:rPr lang="en-US" dirty="0"/>
                  <a:t>=9</a:t>
                </a:r>
              </a:p>
              <a:p>
                <a:pPr lvl="1">
                  <a:buFont typeface="Courier New" charset="0"/>
                  <a:buChar char="o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b="1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0.6667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−5.333</m:t>
                    </m:r>
                    <m:r>
                      <a:rPr lang="en-US" i="1">
                        <a:latin typeface="Cambria Math" charset="0"/>
                      </a:rPr>
                      <m:t>𝑧</m:t>
                    </m:r>
                    <m:r>
                      <a:rPr lang="en-US" i="1">
                        <a:latin typeface="Cambria Math" charset="0"/>
                      </a:rPr>
                      <m:t>+9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876800"/>
              </a:xfrm>
              <a:blipFill>
                <a:blip r:embed="rId2"/>
                <a:stretch>
                  <a:fillRect l="-1698" t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8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the discriminant function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68" y="1600200"/>
            <a:ext cx="6241064" cy="45259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200400" y="4648200"/>
            <a:ext cx="457200" cy="6096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257800" y="4648200"/>
            <a:ext cx="457200" cy="6096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19800" y="4648200"/>
            <a:ext cx="457200" cy="6096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79395" y="6126163"/>
            <a:ext cx="2156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Support vectors</a:t>
            </a:r>
          </a:p>
        </p:txBody>
      </p:sp>
      <p:cxnSp>
        <p:nvCxnSpPr>
          <p:cNvPr id="11" name="Straight Arrow Connector 10"/>
          <p:cNvCxnSpPr>
            <a:stCxn id="3" idx="2"/>
            <a:endCxn id="9" idx="0"/>
          </p:cNvCxnSpPr>
          <p:nvPr/>
        </p:nvCxnSpPr>
        <p:spPr>
          <a:xfrm>
            <a:off x="3429000" y="5257800"/>
            <a:ext cx="1828800" cy="868363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2"/>
            <a:endCxn id="9" idx="0"/>
          </p:cNvCxnSpPr>
          <p:nvPr/>
        </p:nvCxnSpPr>
        <p:spPr>
          <a:xfrm flipH="1">
            <a:off x="5257800" y="5257800"/>
            <a:ext cx="228600" cy="868363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9" idx="0"/>
          </p:cNvCxnSpPr>
          <p:nvPr/>
        </p:nvCxnSpPr>
        <p:spPr>
          <a:xfrm flipH="1">
            <a:off x="5257800" y="5257800"/>
            <a:ext cx="1021064" cy="868363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83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Given two parallel hyperplanes </a:t>
                </a:r>
                <a:r>
                  <a:rPr lang="en-US" i="1" dirty="0"/>
                  <a:t>H</a:t>
                </a:r>
                <a:r>
                  <a:rPr lang="en-US" baseline="-25000" dirty="0"/>
                  <a:t>1</a:t>
                </a:r>
                <a:r>
                  <a:rPr lang="en-US" dirty="0"/>
                  <a:t> and </a:t>
                </a:r>
                <a:r>
                  <a:rPr lang="en-US" i="1" dirty="0"/>
                  <a:t>H</a:t>
                </a:r>
                <a:r>
                  <a:rPr lang="en-US" baseline="-25000" dirty="0"/>
                  <a:t>2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: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 charset="0"/>
                            </a:rPr>
                            <m:t>𝐰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b="1" i="0" smtClean="0">
                          <a:latin typeface="Cambria Math" charset="0"/>
                        </a:rPr>
                        <m:t>𝐱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b="1">
                        <a:latin typeface="Cambria Math" charset="0"/>
                      </a:rPr>
                      <m:t>𝐱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The distance between </a:t>
                </a:r>
                <a:r>
                  <a:rPr lang="en-US" i="1" dirty="0"/>
                  <a:t>H</a:t>
                </a:r>
                <a:r>
                  <a:rPr lang="en-US" baseline="-25000" dirty="0"/>
                  <a:t>1</a:t>
                </a:r>
                <a:r>
                  <a:rPr lang="en-US" dirty="0"/>
                  <a:t> and </a:t>
                </a:r>
                <a:r>
                  <a:rPr lang="en-US" i="1" dirty="0"/>
                  <a:t>H</a:t>
                </a:r>
                <a:r>
                  <a:rPr lang="en-US" baseline="-25000" dirty="0"/>
                  <a:t>2 </a:t>
                </a:r>
                <a:r>
                  <a:rPr lang="en-US" dirty="0"/>
                  <a:t>is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1" i="0" smtClean="0">
                              <a:latin typeface="Cambria Math" charset="0"/>
                            </a:rPr>
                            <m:t>|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|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0" smtClean="0">
                                      <a:latin typeface="Cambria Math" charset="0"/>
                                    </a:rPr>
                                    <m:t>𝐰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Distance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altLang="zh-TW" i="1"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altLang="zh-TW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charset="0"/>
                      </a:rPr>
                      <m:t>+</m:t>
                    </m:r>
                    <m:r>
                      <a:rPr lang="en-US" altLang="zh-TW" i="1">
                        <a:latin typeface="Cambria Math" charset="0"/>
                      </a:rPr>
                      <m:t>𝑏</m:t>
                    </m:r>
                    <m:r>
                      <a:rPr lang="en-US" altLang="zh-TW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altLang="zh-TW" i="1"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altLang="zh-TW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charset="0"/>
                      </a:rPr>
                      <m:t>+</m:t>
                    </m:r>
                    <m:r>
                      <a:rPr lang="en-US" altLang="zh-TW" i="1">
                        <a:latin typeface="Cambria Math" charset="0"/>
                      </a:rPr>
                      <m:t>𝑏</m:t>
                    </m:r>
                    <m:r>
                      <a:rPr lang="en-US" altLang="zh-TW" i="1">
                        <a:latin typeface="Cambria Math" charset="0"/>
                      </a:rPr>
                      <m:t>=−1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margin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0" smtClean="0"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lang="en-US" b="1">
                                      <a:latin typeface="Cambria Math" charset="0"/>
                                    </a:rPr>
                                    <m:t>𝐰</m:t>
                                  </m:r>
                                </m:e>
                              </m:d>
                              <m:r>
                                <a:rPr lang="en-US" b="1" i="1" smtClean="0">
                                  <a:latin typeface="Cambria Math" charset="0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81" t="-2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5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Standard form</a:t>
                </a:r>
                <a:endParaRPr lang="en-US" i="1" dirty="0">
                  <a:latin typeface="Cambria Math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>
                              <a:latin typeface="Cambria Math" charset="0"/>
                            </a:rPr>
                            <m:t>𝐰</m:t>
                          </m:r>
                        </m:e>
                      </m:func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/>
                  <a:t>Subject to (1)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charset="0"/>
                          </a:rPr>
                          <m:t>𝜙</m:t>
                        </m:r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solidFill>
                                  <a:srgbClr val="00B0F0"/>
                                </a:solidFill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charset="0"/>
                          </a:rPr>
                          <m:t>)</m:t>
                        </m:r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≥1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−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𝜉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endParaRPr lang="en-US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ea typeface="Cambria Math" charset="0"/>
                    <a:cs typeface="Cambria Math" charset="0"/>
                  </a:rPr>
                  <a:t>                   (2)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&gt;0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∀</m:t>
                    </m:r>
                    <m:r>
                      <a:rPr lang="en-US" i="1">
                        <a:latin typeface="Cambria Math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2B4B1-C89A-42A7-8098-BAE8BB10BA3A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Large margin</a:t>
                </a:r>
              </a:p>
              <a:p>
                <a:pPr lvl="1"/>
                <a:r>
                  <a:rPr lang="en-US" dirty="0"/>
                  <a:t>Prevent overfitting</a:t>
                </a:r>
              </a:p>
              <a:p>
                <a:r>
                  <a:rPr lang="en-US" dirty="0"/>
                  <a:t>Soft margin</a:t>
                </a:r>
              </a:p>
              <a:p>
                <a:pPr lvl="1"/>
                <a:r>
                  <a:rPr lang="en-US" dirty="0"/>
                  <a:t>Make the margin become larger</a:t>
                </a:r>
              </a:p>
              <a:p>
                <a:pPr lvl="1"/>
                <a:r>
                  <a:rPr lang="en-US" dirty="0"/>
                  <a:t>Prevent overfitting</a:t>
                </a:r>
              </a:p>
              <a:p>
                <a:r>
                  <a:rPr lang="en-US" dirty="0"/>
                  <a:t>Kernel trick </a:t>
                </a:r>
              </a:p>
              <a:p>
                <a:pPr lvl="1"/>
                <a:r>
                  <a:rPr lang="en-US" dirty="0"/>
                  <a:t>Make the data linearly separable</a:t>
                </a:r>
              </a:p>
              <a:p>
                <a:pPr lvl="1"/>
                <a:r>
                  <a:rPr lang="en-US" dirty="0"/>
                  <a:t>Efficiently compute the inner product of “high-dimensional” features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Primal vs dual</a:t>
                </a:r>
              </a:p>
              <a:p>
                <a:pPr lvl="1"/>
                <a:r>
                  <a:rPr lang="en-US" dirty="0"/>
                  <a:t># unknowns goes from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 dual if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5" t="-280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52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Revisiting logistic regression and SVM from another perspective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650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Deriving SVM and </a:t>
            </a:r>
            <a:r>
              <a:rPr lang="en-US" dirty="0" err="1"/>
              <a:t>LogReg</a:t>
            </a:r>
            <a:r>
              <a:rPr lang="en-US" dirty="0"/>
              <a:t> from regularized linear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derived SVM from the viewpoint of maximal margin</a:t>
            </a:r>
          </a:p>
          <a:p>
            <a:r>
              <a:rPr lang="en-US" dirty="0"/>
              <a:t>We derived logistic regression from maximizing the log-likelihood (or minimizing the cross entropy loss)</a:t>
            </a:r>
          </a:p>
          <a:p>
            <a:r>
              <a:rPr lang="en-US" dirty="0"/>
              <a:t>However, both can be considered from the viewpoint of </a:t>
            </a:r>
            <a:r>
              <a:rPr lang="en-US" b="1" i="1" u="sng" dirty="0"/>
              <a:t>regularized linear classification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371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Regularized linear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Training data: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b="1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en-US" i="1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=1,…,</m:t>
                          </m:r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en-US" b="1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𝐢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∈</m:t>
                      </m:r>
                      <m:sSup>
                        <m:sSup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𝑑</m:t>
                          </m:r>
                        </m:sup>
                      </m:sSup>
                      <m:r>
                        <a:rPr lang="en-US" altLang="en-US" i="1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en-US" i="1">
                          <a:latin typeface="Cambria Math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±</m:t>
                          </m:r>
                          <m:r>
                            <a:rPr lang="en-US" alt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Objective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en-US" i="0" smtClean="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en-US" b="1" i="0" smtClean="0">
                                  <a:latin typeface="Cambria Math" charset="0"/>
                                </a:rPr>
                                <m:t>𝐰</m:t>
                              </m:r>
                            </m:lim>
                          </m:limLow>
                        </m:fName>
                        <m:e>
                          <m:r>
                            <a:rPr lang="en-US" altLang="en-US" b="0" i="1" smtClean="0"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b="1" i="0">
                                  <a:latin typeface="Cambria Math" charset="0"/>
                                </a:rPr>
                                <m:t>𝐰</m:t>
                              </m:r>
                            </m:e>
                          </m:d>
                        </m:e>
                      </m:func>
                      <m:r>
                        <a:rPr lang="en-US" altLang="en-US" b="0" i="1" smtClean="0">
                          <a:latin typeface="Cambria Math" charset="0"/>
                        </a:rPr>
                        <m:t>,</m:t>
                      </m:r>
                      <m:r>
                        <a:rPr lang="en-US" alt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1">
                              <a:latin typeface="Cambria Math" charset="0"/>
                            </a:rPr>
                            <m:t>𝐰</m:t>
                          </m:r>
                        </m:e>
                      </m:d>
                      <m:r>
                        <a:rPr lang="en-US" alt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≡</m:t>
                      </m:r>
                      <m:f>
                        <m:f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1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alt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en-US" b="1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𝐰</m:t>
                          </m:r>
                        </m:num>
                        <m:den>
                          <m:r>
                            <a:rPr lang="en-US" alt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alt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alt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alt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alt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𝜉</m:t>
                          </m:r>
                          <m:d>
                            <m:d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en-US" b="1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𝐰</m:t>
                              </m:r>
                              <m:r>
                                <a:rPr lang="en-US" alt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b="1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𝜉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en-US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b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: loss function; we hope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en-US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𝐱</m:t>
                    </m:r>
                    <m:r>
                      <a:rPr lang="en-US" alt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US" alt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altLang="en-US" b="0" dirty="0">
                  <a:ea typeface="Cambria Math" charset="0"/>
                  <a:cs typeface="Cambria Math" charset="0"/>
                </a:endParaRPr>
              </a:p>
              <a:p>
                <a:pPr lvl="2"/>
                <a:r>
                  <a:rPr lang="en-US" dirty="0"/>
                  <a:t>Trying to fit the training data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en-US" b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en-US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</m:e>
                    </m:d>
                    <m:r>
                      <a:rPr lang="en-US" altLang="en-US" b="1">
                        <a:latin typeface="Cambria Math" charset="0"/>
                        <a:ea typeface="Cambria Math" charset="0"/>
                        <a:cs typeface="Cambria Math" charset="0"/>
                      </a:rPr>
                      <m:t>/</m:t>
                    </m:r>
                    <m:r>
                      <a:rPr lang="en-US" altLang="en-US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</m:oMath>
                </a14:m>
                <a:r>
                  <a:rPr lang="en-US" dirty="0"/>
                  <a:t>: regularization term</a:t>
                </a:r>
              </a:p>
              <a:p>
                <a:pPr lvl="2"/>
                <a:r>
                  <a:rPr lang="en-US" dirty="0"/>
                  <a:t>We skip the L1 regularization term here</a:t>
                </a:r>
              </a:p>
              <a:p>
                <a:pPr lvl="2"/>
                <a:r>
                  <a:rPr lang="en-US" dirty="0"/>
                  <a:t>Prevent over-fit the training data</a:t>
                </a:r>
              </a:p>
              <a:p>
                <a:pPr lvl="1"/>
                <a:r>
                  <a:rPr lang="en-US" i="1" dirty="0"/>
                  <a:t>C</a:t>
                </a:r>
                <a:r>
                  <a:rPr lang="en-US" dirty="0"/>
                  <a:t>: regularization parameter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59" t="-2156" b="-2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3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Common loss functions in classification</a:t>
                </a:r>
              </a:p>
              <a:p>
                <a:pPr lvl="1"/>
                <a:r>
                  <a:rPr lang="en-US" altLang="en-US" b="0" dirty="0">
                    <a:ea typeface="Cambria Math" charset="0"/>
                    <a:cs typeface="Cambria Math" charset="0"/>
                  </a:rPr>
                  <a:t>Hinge loss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  <m:r>
                          <a:rPr lang="en-US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en-US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  <m:r>
                          <a:rPr lang="en-US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en-US" b="1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b="1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unc>
                      <m:func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alt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0, 1−</m:t>
                            </m:r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b="1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𝐰</m:t>
                                </m:r>
                              </m:e>
                              <m:sup>
                                <m:r>
                                  <a:rPr lang="en-US" alt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1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altLang="en-US" b="0" dirty="0">
                  <a:ea typeface="Cambria Math" charset="0"/>
                  <a:cs typeface="Cambria Math" charset="0"/>
                </a:endParaRPr>
              </a:p>
              <a:p>
                <a:pPr lvl="1"/>
                <a:r>
                  <a:rPr lang="en-US" altLang="en-US" b="0" dirty="0">
                    <a:ea typeface="Cambria Math" charset="0"/>
                    <a:cs typeface="Cambria Math" charset="0"/>
                  </a:rPr>
                  <a:t>Squared hinge loss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  <m:r>
                          <a:rPr lang="en-US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en-US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en-US" b="1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b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en-US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0, 1−</m:t>
                                </m:r>
                                <m:sSub>
                                  <m:sSubPr>
                                    <m:ctrlPr>
                                      <a:rPr lang="en-US" altLang="en-US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en-US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en-US" b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𝐰</m:t>
                                    </m:r>
                                  </m:e>
                                  <m:sup>
                                    <m:r>
                                      <a:rPr lang="en-US" alt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en-US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b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  <m:sup>
                        <m:r>
                          <a:rPr lang="en-US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altLang="en-US" dirty="0">
                    <a:ea typeface="Cambria Math" charset="0"/>
                    <a:cs typeface="Cambria Math" charset="0"/>
                  </a:rPr>
                  <a:t>Logistic loss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  <m:r>
                          <a:rPr lang="en-US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en-US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en-US" b="1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b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unc>
                      <m:func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alt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en-US" b="1" i="0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𝐰</m:t>
                                    </m:r>
                                  </m:e>
                                  <m:sup>
                                    <m:r>
                                      <a:rPr lang="en-US" alt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b="1" i="0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This is different from what we derived previously</a:t>
                </a:r>
              </a:p>
              <a:p>
                <a:pPr lvl="4"/>
                <a:r>
                  <a:rPr lang="en-US" dirty="0"/>
                  <a:t>We used 1/0 to encode two classes before, but here we use +1/-1</a:t>
                </a:r>
              </a:p>
              <a:p>
                <a:r>
                  <a:rPr lang="en-US" dirty="0"/>
                  <a:t>SVM: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Logistic Regression: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  <m:r>
                          <a:rPr lang="en-US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2241" b="-112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8D99F9B-8A5F-DF41-BBEA-2FB512734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998" y="1567657"/>
            <a:ext cx="7027602" cy="50157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loss functions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391400" y="1676400"/>
            <a:ext cx="6858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625634E-702D-5849-A359-890FE8226A42}"/>
              </a:ext>
            </a:extLst>
          </p:cNvPr>
          <p:cNvCxnSpPr>
            <a:cxnSpLocks/>
          </p:cNvCxnSpPr>
          <p:nvPr/>
        </p:nvCxnSpPr>
        <p:spPr>
          <a:xfrm flipV="1">
            <a:off x="5618919" y="3810000"/>
            <a:ext cx="0" cy="22860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A54379A-3460-0B45-B956-236057CC8133}"/>
                  </a:ext>
                </a:extLst>
              </p:cNvPr>
              <p:cNvSpPr txBox="1"/>
              <p:nvPr/>
            </p:nvSpPr>
            <p:spPr>
              <a:xfrm>
                <a:off x="5314119" y="3352192"/>
                <a:ext cx="781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TW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A54379A-3460-0B45-B956-236057CC8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119" y="3352192"/>
                <a:ext cx="78188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52534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BE966-9B3A-2F49-8652-5F11F8089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Regularization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115900-A923-BC41-85CF-E7BA21D471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L1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2DE5FE5-D20A-2A47-8F91-1E04D28BD81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TW" dirty="0"/>
                  <a:t>Non-differentiable</a:t>
                </a:r>
              </a:p>
              <a:p>
                <a:r>
                  <a:rPr lang="en-TW" dirty="0"/>
                  <a:t>Sparse solution; possibly many zeros</a:t>
                </a:r>
              </a:p>
              <a:p>
                <a:pPr lvl="1"/>
                <a:r>
                  <a:rPr lang="en-TW" dirty="0"/>
                  <a:t>Feature selection</a:t>
                </a:r>
              </a:p>
              <a:p>
                <a:pPr lvl="1"/>
                <a:r>
                  <a:rPr lang="en-TW" dirty="0"/>
                  <a:t>Less storage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TW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2DE5FE5-D20A-2A47-8F91-1E04D28BD8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194" t="-962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B040954-26F1-8E44-9771-F834C77CA7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TW" dirty="0"/>
              <a:t>L2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B26DBC58-4A19-C242-A9F2-92A18A20FF44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TW" dirty="0"/>
              </a:p>
              <a:p>
                <a:r>
                  <a:rPr lang="en-TW" dirty="0"/>
                  <a:t>Smooth; easier to optimize</a:t>
                </a:r>
              </a:p>
              <a:p>
                <a:endParaRPr lang="en-TW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B26DBC58-4A19-C242-A9F2-92A18A20FF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1881" t="-15064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AB0DE-C1F0-4B41-94FF-D2657C29E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6B3D10-2347-7444-98FE-20A386F0E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494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Regularized linear classification </a:t>
            </a:r>
            <a:r>
              <a:rPr lang="en-US" dirty="0">
                <a:solidFill>
                  <a:srgbClr val="FF0000"/>
                </a:solidFill>
              </a:rPr>
              <a:t>with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Training data: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b="1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en-US" i="1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en-US" i="1">
                              <a:latin typeface="Cambria Math" charset="0"/>
                            </a:rPr>
                            <m:t>=1,…,</m:t>
                          </m:r>
                          <m:r>
                            <a:rPr lang="en-US" altLang="en-US" i="1"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r>
                        <a:rPr lang="en-US" altLang="en-US" i="1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>
                              <a:latin typeface="Cambria Math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en-US" b="1">
                              <a:latin typeface="Cambria Math" charset="0"/>
                            </a:rPr>
                            <m:t>𝐢</m:t>
                          </m:r>
                        </m:sub>
                      </m:sSub>
                      <m:r>
                        <a:rPr lang="en-US" altLang="en-US" i="1">
                          <a:latin typeface="Cambria Math" charset="0"/>
                        </a:rPr>
                        <m:t>∈</m:t>
                      </m:r>
                      <m:sSup>
                        <m:sSup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i="1">
                              <a:latin typeface="Cambria Math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en-US" i="1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altLang="en-US" i="1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en-US" i="1">
                          <a:latin typeface="Cambria Math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±1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Objective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en-US" b="1">
                                  <a:latin typeface="Cambria Math" charset="0"/>
                                </a:rPr>
                                <m:t>𝐰</m:t>
                              </m:r>
                            </m:lim>
                          </m:limLow>
                        </m:fName>
                        <m:e>
                          <m:r>
                            <a:rPr lang="en-US" altLang="en-US" i="1"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b="1">
                                  <a:latin typeface="Cambria Math" charset="0"/>
                                </a:rPr>
                                <m:t>𝐰</m:t>
                              </m:r>
                            </m:e>
                          </m:d>
                        </m:e>
                      </m:func>
                      <m:r>
                        <a:rPr lang="en-US" altLang="en-US" i="1">
                          <a:latin typeface="Cambria Math" charset="0"/>
                        </a:rPr>
                        <m:t>,</m:t>
                      </m:r>
                      <m:r>
                        <a:rPr lang="en-US" alt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1">
                              <a:latin typeface="Cambria Math" charset="0"/>
                            </a:rPr>
                            <m:t>𝐰</m:t>
                          </m:r>
                        </m:e>
                      </m:d>
                      <m:r>
                        <a:rPr lang="en-US" alt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≡</m:t>
                      </m:r>
                      <m:f>
                        <m:fPr>
                          <m:ctrlPr>
                            <a:rPr lang="en-US" alt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alt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en-US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𝐰</m:t>
                          </m:r>
                        </m:num>
                        <m:den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alt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alt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alt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𝜉</m:t>
                          </m:r>
                          <m:d>
                            <m:d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en-US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𝐰</m:t>
                              </m:r>
                              <m:r>
                                <a:rPr lang="en-US" alt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;</m:t>
                              </m:r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b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alt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𝜉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en-US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;</m:t>
                        </m:r>
                        <m:r>
                          <a:rPr lang="en-US" alt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: loss function; we hope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en-US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en-US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b="1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b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b="1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US" altLang="en-US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altLang="en-US" dirty="0">
                  <a:ea typeface="Cambria Math" charset="0"/>
                  <a:cs typeface="Cambria Math" charset="0"/>
                </a:endParaRPr>
              </a:p>
              <a:p>
                <a:pPr lvl="2"/>
                <a:r>
                  <a:rPr lang="en-US" dirty="0"/>
                  <a:t>Trying to fit the training data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en-US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en-US" b="1">
                        <a:latin typeface="Cambria Math" charset="0"/>
                        <a:ea typeface="Cambria Math" charset="0"/>
                        <a:cs typeface="Cambria Math" charset="0"/>
                      </a:rPr>
                      <m:t>𝐰</m:t>
                    </m:r>
                    <m:r>
                      <a:rPr lang="en-US" altLang="en-US" b="1">
                        <a:latin typeface="Cambria Math" charset="0"/>
                        <a:ea typeface="Cambria Math" charset="0"/>
                        <a:cs typeface="Cambria Math" charset="0"/>
                      </a:rPr>
                      <m:t>/</m:t>
                    </m:r>
                    <m:r>
                      <a:rPr lang="en-US" altLang="en-US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</m:oMath>
                </a14:m>
                <a:r>
                  <a:rPr lang="en-US" dirty="0"/>
                  <a:t>: regularization term</a:t>
                </a:r>
              </a:p>
              <a:p>
                <a:pPr lvl="2"/>
                <a:r>
                  <a:rPr lang="en-US" dirty="0"/>
                  <a:t>We skip the L1 regularization term here</a:t>
                </a:r>
              </a:p>
              <a:p>
                <a:pPr lvl="2"/>
                <a:r>
                  <a:rPr lang="en-US" dirty="0"/>
                  <a:t>Prevent over-fit the training data</a:t>
                </a:r>
              </a:p>
              <a:p>
                <a:pPr lvl="1"/>
                <a:r>
                  <a:rPr lang="en-US" i="1" dirty="0"/>
                  <a:t>C</a:t>
                </a:r>
                <a:r>
                  <a:rPr lang="en-US" dirty="0"/>
                  <a:t>: regularization parameter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59" t="-2156" b="-2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595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vs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Logistic regression and SVM are very related</a:t>
            </a:r>
          </a:p>
          <a:p>
            <a:r>
              <a:rPr lang="en-US" dirty="0"/>
              <a:t>Their performance (i.e., test accuracy) is usually similar</a:t>
            </a:r>
          </a:p>
          <a:p>
            <a:r>
              <a:rPr lang="en-US" dirty="0"/>
              <a:t>Due to the naming, the typical deriving process, and historical reasons, many believe that SVM and logistic regression are very different</a:t>
            </a:r>
          </a:p>
          <a:p>
            <a:pPr lvl="1"/>
            <a:r>
              <a:rPr lang="en-US" dirty="0"/>
              <a:t>This is a misunderstanding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04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margin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342900" lvl="1" indent="-34290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charset="0"/>
                      </a:rPr>
                      <m:t>𝐰</m:t>
                    </m:r>
                    <m:r>
                      <a:rPr lang="en-US" b="1" i="0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b="1" i="0" smtClean="0">
                            <a:latin typeface="Cambria Math" charset="0"/>
                          </a:rPr>
                          <m:t>𝐰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charset="0"/>
                          </a:rPr>
                          <m:t>2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>
                                    <a:latin typeface="Cambria Math" charset="0"/>
                                  </a:rPr>
                                  <m:t>|</m:t>
                                </m:r>
                                <m:r>
                                  <a:rPr lang="en-US" b="1">
                                    <a:latin typeface="Cambria Math" charset="0"/>
                                  </a:rPr>
                                  <m:t>𝐰</m:t>
                                </m:r>
                              </m:e>
                            </m:d>
                            <m:r>
                              <a:rPr lang="en-US" b="1" i="1">
                                <a:latin typeface="Cambria Math" charset="0"/>
                              </a:rPr>
                              <m:t>|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b="1" dirty="0"/>
              </a:p>
              <a:p>
                <a:r>
                  <a:rPr lang="en-US" dirty="0"/>
                  <a:t>This is the same as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>
                          <a:latin typeface="Cambria Math" charset="0"/>
                        </a:rPr>
                        <m:t>𝐰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𝑏</m:t>
                      </m:r>
                      <m:r>
                        <a:rPr lang="en-US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argm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in</m:t>
                          </m:r>
                        </m:e>
                        <m:sub>
                          <m:r>
                            <a:rPr lang="en-US" b="1">
                              <a:latin typeface="Cambria Math" charset="0"/>
                            </a:rPr>
                            <m:t>𝐰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1" i="0" smtClean="0">
                              <a:latin typeface="Cambria Math" charset="0"/>
                            </a:rPr>
                            <m:t>𝐰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b="1" i="0" smtClean="0">
                          <a:latin typeface="Cambria Math" charset="0"/>
                        </a:rPr>
                        <m:t>𝐰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This is modeled as a </a:t>
                </a:r>
                <a:r>
                  <a:rPr lang="en-US" b="1" dirty="0">
                    <a:solidFill>
                      <a:srgbClr val="FF0000"/>
                    </a:solidFill>
                  </a:rPr>
                  <a:t>quadratic programming </a:t>
                </a:r>
                <a:r>
                  <a:rPr lang="en-US" dirty="0"/>
                  <a:t>problem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 i="0" smtClean="0"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>
                              <a:latin typeface="Cambria Math" charset="0"/>
                            </a:rPr>
                            <m:t>𝐰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0" smtClean="0">
                                <a:latin typeface="Cambria Math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≥1 ∀</m:t>
                    </m:r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0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Linear or kernel? SVM or Logistic Regression?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When people say SVM, they typically mean “</a:t>
                </a:r>
                <a:r>
                  <a:rPr lang="en-US" b="1" dirty="0">
                    <a:solidFill>
                      <a:srgbClr val="FF0000"/>
                    </a:solidFill>
                  </a:rPr>
                  <a:t>kernel</a:t>
                </a:r>
                <a:r>
                  <a:rPr lang="en-US" dirty="0"/>
                  <a:t> SVM”</a:t>
                </a:r>
              </a:p>
              <a:p>
                <a:pPr lvl="1"/>
                <a:r>
                  <a:rPr lang="en-US" dirty="0"/>
                  <a:t>But there is </a:t>
                </a:r>
                <a:r>
                  <a:rPr lang="en-US" dirty="0">
                    <a:solidFill>
                      <a:srgbClr val="0070C0"/>
                    </a:solidFill>
                  </a:rPr>
                  <a:t>linear</a:t>
                </a:r>
                <a:r>
                  <a:rPr lang="en-US" dirty="0"/>
                  <a:t> SVM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en-US" b="1">
                                  <a:latin typeface="Cambria Math" charset="0"/>
                                </a:rPr>
                                <m:t>𝐰</m:t>
                              </m:r>
                            </m:lim>
                          </m:limLow>
                        </m:fName>
                        <m:e>
                          <m:r>
                            <a:rPr lang="en-US" altLang="en-US" i="1"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b="1">
                                  <a:latin typeface="Cambria Math" charset="0"/>
                                </a:rPr>
                                <m:t>𝐰</m:t>
                              </m:r>
                            </m:e>
                          </m:d>
                        </m:e>
                      </m:func>
                      <m:r>
                        <a:rPr lang="en-US" altLang="en-US" i="1">
                          <a:latin typeface="Cambria Math" charset="0"/>
                        </a:rPr>
                        <m:t>,</m:t>
                      </m:r>
                      <m:r>
                        <a:rPr lang="en-US" alt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1">
                              <a:latin typeface="Cambria Math" charset="0"/>
                            </a:rPr>
                            <m:t>𝐰</m:t>
                          </m:r>
                        </m:e>
                      </m:d>
                      <m:r>
                        <a:rPr lang="en-US" alt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≡</m:t>
                      </m:r>
                      <m:f>
                        <m:fPr>
                          <m:ctrlPr>
                            <a:rPr lang="en-US" alt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alt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en-US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𝐰</m:t>
                          </m:r>
                        </m:num>
                        <m:den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alt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alt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alt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sup>
                        <m:e>
                          <m:func>
                            <m:func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0, 1−</m:t>
                                  </m:r>
                                  <m:sSub>
                                    <m:sSubPr>
                                      <m:ctrlPr>
                                        <a:rPr lang="en-US" alt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alt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 b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𝐰</m:t>
                                      </m:r>
                                    </m:e>
                                    <m:sup>
                                      <m:r>
                                        <a:rPr lang="en-US" alt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b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alt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m:rPr>
                              <m:nor/>
                            </m:rPr>
                            <a:rPr lang="en-US" altLang="en-US" dirty="0"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When people say logistic regression, they typically mean “</a:t>
                </a:r>
                <a:r>
                  <a:rPr lang="en-US" b="1" dirty="0">
                    <a:solidFill>
                      <a:srgbClr val="FF0000"/>
                    </a:solidFill>
                  </a:rPr>
                  <a:t>linear</a:t>
                </a:r>
                <a:r>
                  <a:rPr lang="en-US" dirty="0"/>
                  <a:t> logistic regression”</a:t>
                </a:r>
              </a:p>
              <a:p>
                <a:pPr lvl="1"/>
                <a:r>
                  <a:rPr lang="en-US" dirty="0"/>
                  <a:t>But there is </a:t>
                </a:r>
                <a:r>
                  <a:rPr lang="en-US" dirty="0">
                    <a:solidFill>
                      <a:srgbClr val="0070C0"/>
                    </a:solidFill>
                  </a:rPr>
                  <a:t>kernel</a:t>
                </a:r>
                <a:r>
                  <a:rPr lang="en-US" dirty="0"/>
                  <a:t> logistic regression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en-US" b="1">
                                  <a:latin typeface="Cambria Math" charset="0"/>
                                </a:rPr>
                                <m:t>𝐰</m:t>
                              </m:r>
                            </m:lim>
                          </m:limLow>
                        </m:fName>
                        <m:e>
                          <m:r>
                            <a:rPr lang="en-US" altLang="en-US" i="1"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b="1">
                                  <a:latin typeface="Cambria Math" charset="0"/>
                                </a:rPr>
                                <m:t>𝐰</m:t>
                              </m:r>
                            </m:e>
                          </m:d>
                        </m:e>
                      </m:func>
                      <m:r>
                        <a:rPr lang="en-US" altLang="en-US" i="1">
                          <a:latin typeface="Cambria Math" charset="0"/>
                        </a:rPr>
                        <m:t>,</m:t>
                      </m:r>
                      <m:r>
                        <a:rPr lang="en-US" alt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1">
                              <a:latin typeface="Cambria Math" charset="0"/>
                            </a:rPr>
                            <m:t>𝐰</m:t>
                          </m:r>
                        </m:e>
                      </m:d>
                      <m:r>
                        <a:rPr lang="en-US" alt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≡</m:t>
                      </m:r>
                      <m:f>
                        <m:fPr>
                          <m:ctrlPr>
                            <a:rPr lang="en-US" alt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alt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en-US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𝐰</m:t>
                          </m:r>
                        </m:num>
                        <m:den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alt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alt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alt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sup>
                        <m:e>
                          <m:func>
                            <m:func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alt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en-US" alt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 b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𝐰</m:t>
                                          </m:r>
                                        </m:e>
                                        <m:sup>
                                          <m:r>
                                            <a:rPr lang="en-US" alt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alt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𝜙</m:t>
                                      </m:r>
                                      <m:d>
                                        <m:dPr>
                                          <m:ctrlPr>
                                            <a:rPr lang="en-US" altLang="en-US" b="0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en-US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en-US" b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en-US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en-US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However, kernel logistic regression is rarely used in practice</a:t>
                </a:r>
              </a:p>
              <a:p>
                <a:pPr lvl="2"/>
                <a:r>
                  <a:rPr lang="en-US" dirty="0"/>
                  <a:t>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not zero </a:t>
                </a:r>
                <a:r>
                  <a:rPr lang="en-US" dirty="0">
                    <a:sym typeface="Wingdings"/>
                  </a:rPr>
                  <a:t> if we want to apply the kernel trick (instead of storing </a:t>
                </a:r>
                <a:r>
                  <a:rPr lang="en-US" b="1" dirty="0">
                    <a:sym typeface="Wingdings"/>
                  </a:rPr>
                  <a:t>w</a:t>
                </a:r>
                <a:r>
                  <a:rPr lang="en-US" dirty="0">
                    <a:sym typeface="Wingdings"/>
                  </a:rPr>
                  <a:t> explicitly), almost all training samples need to be memorized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5" t="-9524" r="-772" b="-15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3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Regularized linear </a:t>
            </a:r>
            <a:r>
              <a:rPr lang="en-US" dirty="0">
                <a:solidFill>
                  <a:srgbClr val="FF0000"/>
                </a:solidFill>
              </a:rPr>
              <a:t>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Training data: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b="1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en-US" i="1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en-US" i="1">
                              <a:latin typeface="Cambria Math" charset="0"/>
                            </a:rPr>
                            <m:t>=1,…,</m:t>
                          </m:r>
                          <m:r>
                            <a:rPr lang="en-US" altLang="en-US" i="1"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r>
                        <a:rPr lang="en-US" altLang="en-US" i="1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>
                              <a:latin typeface="Cambria Math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en-US" b="1">
                              <a:latin typeface="Cambria Math" charset="0"/>
                            </a:rPr>
                            <m:t>𝐢</m:t>
                          </m:r>
                        </m:sub>
                      </m:sSub>
                      <m:r>
                        <a:rPr lang="en-US" altLang="en-US" i="1">
                          <a:latin typeface="Cambria Math" charset="0"/>
                        </a:rPr>
                        <m:t>∈</m:t>
                      </m:r>
                      <m:sSup>
                        <m:sSup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i="1">
                              <a:latin typeface="Cambria Math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en-US" i="1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altLang="en-US" i="1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en-US" i="1">
                          <a:latin typeface="Cambria Math" charset="0"/>
                        </a:rPr>
                        <m:t>∈</m:t>
                      </m:r>
                      <m:sSup>
                        <m:sSup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b="0" i="1" smtClean="0">
                              <a:latin typeface="Cambria Math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en-US" b="0" i="1" smtClean="0">
                              <a:latin typeface="Cambria Math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Objective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en-US">
                              <a:latin typeface="Cambria Math" charset="0"/>
                            </a:rPr>
                            <m:t>min</m:t>
                          </m:r>
                        </m:e>
                        <m:lim>
                          <m:r>
                            <a:rPr lang="en-US" altLang="en-US" b="1">
                              <a:latin typeface="Cambria Math" charset="0"/>
                            </a:rPr>
                            <m:t>𝐰</m:t>
                          </m:r>
                        </m:lim>
                      </m:limLow>
                      <m:d>
                        <m:d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b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𝐰</m:t>
                                  </m:r>
                                </m:e>
                                <m:sup>
                                  <m:r>
                                    <a:rPr lang="en-US" alt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en-US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𝐰</m:t>
                              </m:r>
                            </m:num>
                            <m:den>
                              <m:r>
                                <a:rPr lang="en-US" alt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ctrlPr>
                                <a:rPr lang="en-US" alt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alt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lang="en-US" alt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alt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𝜉</m:t>
                              </m:r>
                              <m:d>
                                <m:d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b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𝐰</m:t>
                                  </m:r>
                                  <m:r>
                                    <a:rPr lang="en-US" alt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US" alt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b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alt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𝜉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en-US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b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: loss function</a:t>
                </a:r>
                <a:endParaRPr lang="en-US" altLang="en-US" dirty="0">
                  <a:ea typeface="Cambria Math" charset="0"/>
                  <a:cs typeface="Cambria Math" charset="0"/>
                </a:endParaRPr>
              </a:p>
              <a:p>
                <a:pPr lvl="2"/>
                <a:r>
                  <a:rPr lang="en-US" dirty="0"/>
                  <a:t>Trying to fit the training data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en-US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en-US" b="1">
                        <a:latin typeface="Cambria Math" charset="0"/>
                        <a:ea typeface="Cambria Math" charset="0"/>
                        <a:cs typeface="Cambria Math" charset="0"/>
                      </a:rPr>
                      <m:t>𝐰</m:t>
                    </m:r>
                    <m:r>
                      <a:rPr lang="en-US" altLang="en-US" b="1">
                        <a:latin typeface="Cambria Math" charset="0"/>
                        <a:ea typeface="Cambria Math" charset="0"/>
                        <a:cs typeface="Cambria Math" charset="0"/>
                      </a:rPr>
                      <m:t>/</m:t>
                    </m:r>
                    <m:r>
                      <a:rPr lang="en-US" altLang="en-US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</m:oMath>
                </a14:m>
                <a:r>
                  <a:rPr lang="en-US" dirty="0"/>
                  <a:t>: regularization term</a:t>
                </a:r>
              </a:p>
              <a:p>
                <a:pPr lvl="2"/>
                <a:r>
                  <a:rPr lang="en-US" dirty="0"/>
                  <a:t>We skip the L1 regularization term here</a:t>
                </a:r>
              </a:p>
              <a:p>
                <a:pPr lvl="2"/>
                <a:r>
                  <a:rPr lang="en-US" dirty="0"/>
                  <a:t>Prevent over-fit the training data</a:t>
                </a:r>
              </a:p>
              <a:p>
                <a:pPr lvl="1"/>
                <a:r>
                  <a:rPr lang="en-US" i="1" dirty="0"/>
                  <a:t>C</a:t>
                </a:r>
                <a:r>
                  <a:rPr lang="en-US" dirty="0"/>
                  <a:t>: regularization parameter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59" t="-2156" b="-2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37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 for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Some commonly used loss functions</a:t>
                </a:r>
              </a:p>
              <a:p>
                <a:pPr lvl="1"/>
                <a:r>
                  <a:rPr lang="en-US" altLang="en-US" dirty="0">
                    <a:ea typeface="Cambria Math" charset="0"/>
                    <a:cs typeface="Cambria Math" charset="0"/>
                  </a:rPr>
                  <a:t>L1 loss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en-US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en-US" b="1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b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hr-HR" alt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en-US" b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b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dirty="0">
                  <a:ea typeface="Cambria Math" charset="0"/>
                  <a:cs typeface="Cambria Math" charset="0"/>
                </a:endParaRPr>
              </a:p>
              <a:p>
                <a:pPr lvl="1"/>
                <a:r>
                  <a:rPr lang="en-US" altLang="en-US" dirty="0">
                    <a:ea typeface="Cambria Math" charset="0"/>
                    <a:cs typeface="Cambria Math" charset="0"/>
                  </a:rPr>
                  <a:t>L2 loss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en-US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en-US" b="1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b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b="1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𝐰</m:t>
                                </m:r>
                              </m:e>
                              <m:sup>
                                <m:r>
                                  <a:rPr lang="en-US" alt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1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r>
                  <a:rPr lang="en-US" altLang="en-US" dirty="0">
                    <a:ea typeface="Cambria Math" charset="0"/>
                    <a:cs typeface="Cambria Math" charset="0"/>
                  </a:rPr>
                  <a:t>-insensitive loss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en-US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en-US" b="1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b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unc>
                      <m:func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hr-HR" alt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en-US" b="1" i="0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𝐰</m:t>
                                    </m:r>
                                  </m:e>
                                  <m:sup>
                                    <m:r>
                                      <a:rPr lang="en-US" alt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b="1" i="0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r>
                              <a:rPr lang="en-US" alt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𝜖</m:t>
                            </m:r>
                            <m:r>
                              <a:rPr lang="en-US" alt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 0</m:t>
                            </m:r>
                          </m:e>
                        </m:d>
                      </m:e>
                    </m:func>
                  </m:oMath>
                </a14:m>
                <a:endParaRPr lang="en-US" altLang="en-US" dirty="0"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r>
                  <a:rPr lang="en-US" altLang="en-US" dirty="0">
                    <a:ea typeface="Cambria Math" charset="0"/>
                    <a:cs typeface="Cambria Math" charset="0"/>
                  </a:rPr>
                  <a:t>-insensitive square loss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  <m:r>
                          <a:rPr lang="en-US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en-US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en-US" b="1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b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en-US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hr-HR" altLang="en-US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en-US" i="1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en-US" b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𝐰</m:t>
                                        </m:r>
                                      </m:e>
                                      <m:sup>
                                        <m:r>
                                          <a:rPr lang="en-US" alt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altLang="en-US" i="1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en-US" b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 alt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en-US" i="1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alt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𝜖</m:t>
                                </m:r>
                                <m:r>
                                  <a:rPr lang="en-US" alt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 0</m:t>
                                </m:r>
                              </m:e>
                            </m:d>
                          </m:e>
                        </m:func>
                      </m:e>
                      <m:sup>
                        <m:r>
                          <a:rPr lang="en-US" alt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SVM (support vector regression):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  <m:r>
                          <a:rPr lang="en-US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Linear Regression: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  <m:r>
                          <a:rPr lang="en-US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59" t="-2156" b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19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46194-2A7D-CC42-B305-3008105BB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loss functions</a:t>
            </a:r>
            <a:endParaRPr lang="en-TW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B0DF0-5CF9-B04E-A41C-99457CAA9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48EE66-BBD3-F44D-B59C-05768D238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3EBC967-568C-8E4A-8DE5-C3B91FFB2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00" y="1513734"/>
            <a:ext cx="5594350" cy="484566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806DEC9-D59C-2543-88CF-9C74EBE3C87A}"/>
              </a:ext>
            </a:extLst>
          </p:cNvPr>
          <p:cNvCxnSpPr>
            <a:cxnSpLocks/>
          </p:cNvCxnSpPr>
          <p:nvPr/>
        </p:nvCxnSpPr>
        <p:spPr>
          <a:xfrm flipV="1">
            <a:off x="4038600" y="3581400"/>
            <a:ext cx="0" cy="22860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5C6F6D2-7A37-AA49-89F7-BE213CBCD6AA}"/>
              </a:ext>
            </a:extLst>
          </p:cNvPr>
          <p:cNvCxnSpPr>
            <a:cxnSpLocks/>
          </p:cNvCxnSpPr>
          <p:nvPr/>
        </p:nvCxnSpPr>
        <p:spPr>
          <a:xfrm flipV="1">
            <a:off x="5181600" y="3581400"/>
            <a:ext cx="0" cy="22860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43BBBB-8FC8-F449-83BA-119B4CB5D6DA}"/>
                  </a:ext>
                </a:extLst>
              </p:cNvPr>
              <p:cNvSpPr txBox="1"/>
              <p:nvPr/>
            </p:nvSpPr>
            <p:spPr>
              <a:xfrm>
                <a:off x="4876800" y="3123592"/>
                <a:ext cx="781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TW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43BBBB-8FC8-F449-83BA-119B4CB5D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3123592"/>
                <a:ext cx="78188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75061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Regularized regression </a:t>
            </a:r>
            <a:r>
              <a:rPr lang="en-US" dirty="0">
                <a:solidFill>
                  <a:srgbClr val="FF0000"/>
                </a:solidFill>
              </a:rPr>
              <a:t>with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Training data: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b="1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en-US" i="1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en-US" i="1">
                              <a:latin typeface="Cambria Math" charset="0"/>
                            </a:rPr>
                            <m:t>=1,…,</m:t>
                          </m:r>
                          <m:r>
                            <a:rPr lang="en-US" altLang="en-US" i="1"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r>
                        <a:rPr lang="en-US" altLang="en-US" i="1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>
                              <a:latin typeface="Cambria Math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en-US" b="1">
                              <a:latin typeface="Cambria Math" charset="0"/>
                            </a:rPr>
                            <m:t>𝐢</m:t>
                          </m:r>
                        </m:sub>
                      </m:sSub>
                      <m:r>
                        <a:rPr lang="en-US" altLang="en-US" i="1">
                          <a:latin typeface="Cambria Math" charset="0"/>
                        </a:rPr>
                        <m:t>∈</m:t>
                      </m:r>
                      <m:sSup>
                        <m:sSup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i="1">
                              <a:latin typeface="Cambria Math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en-US" i="1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altLang="en-US" i="1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en-US" i="1">
                          <a:latin typeface="Cambria Math" charset="0"/>
                        </a:rPr>
                        <m:t>∈</m:t>
                      </m:r>
                      <m:sSup>
                        <m:sSup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b="0" i="1" smtClean="0">
                              <a:latin typeface="Cambria Math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en-US" b="0" i="1" smtClean="0">
                              <a:latin typeface="Cambria Math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Objective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en-US" b="1">
                                  <a:latin typeface="Cambria Math" charset="0"/>
                                </a:rPr>
                                <m:t>𝐰</m:t>
                              </m:r>
                            </m:lim>
                          </m:limLow>
                        </m:fName>
                        <m:e>
                          <m:r>
                            <a:rPr lang="en-US" altLang="en-US" i="1"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b="1">
                                  <a:latin typeface="Cambria Math" charset="0"/>
                                </a:rPr>
                                <m:t>𝐰</m:t>
                              </m:r>
                            </m:e>
                          </m:d>
                        </m:e>
                      </m:func>
                      <m:r>
                        <a:rPr lang="en-US" altLang="en-US" i="1">
                          <a:latin typeface="Cambria Math" charset="0"/>
                        </a:rPr>
                        <m:t>,</m:t>
                      </m:r>
                      <m:r>
                        <a:rPr lang="en-US" alt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1">
                              <a:latin typeface="Cambria Math" charset="0"/>
                            </a:rPr>
                            <m:t>𝐰</m:t>
                          </m:r>
                        </m:e>
                      </m:d>
                      <m:r>
                        <a:rPr lang="en-US" alt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≡</m:t>
                      </m:r>
                      <m:f>
                        <m:fPr>
                          <m:ctrlPr>
                            <a:rPr lang="en-US" alt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alt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en-US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𝐰</m:t>
                          </m:r>
                        </m:num>
                        <m:den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alt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alt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alt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𝜉</m:t>
                          </m:r>
                          <m:d>
                            <m:d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en-US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𝐰</m:t>
                              </m:r>
                              <m:r>
                                <a:rPr lang="en-US" alt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;</m:t>
                              </m:r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b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alt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𝜉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en-US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;</m:t>
                        </m:r>
                        <m:r>
                          <a:rPr lang="en-US" alt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: loss function</a:t>
                </a:r>
                <a:endParaRPr lang="en-US" altLang="en-US" dirty="0">
                  <a:ea typeface="Cambria Math" charset="0"/>
                  <a:cs typeface="Cambria Math" charset="0"/>
                </a:endParaRPr>
              </a:p>
              <a:p>
                <a:pPr lvl="2"/>
                <a:r>
                  <a:rPr lang="en-US" dirty="0"/>
                  <a:t>Trying to fit the training data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en-US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en-US" b="1">
                        <a:latin typeface="Cambria Math" charset="0"/>
                        <a:ea typeface="Cambria Math" charset="0"/>
                        <a:cs typeface="Cambria Math" charset="0"/>
                      </a:rPr>
                      <m:t>𝐰</m:t>
                    </m:r>
                    <m:r>
                      <a:rPr lang="en-US" altLang="en-US" b="1">
                        <a:latin typeface="Cambria Math" charset="0"/>
                        <a:ea typeface="Cambria Math" charset="0"/>
                        <a:cs typeface="Cambria Math" charset="0"/>
                      </a:rPr>
                      <m:t>/</m:t>
                    </m:r>
                    <m:r>
                      <a:rPr lang="en-US" altLang="en-US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</m:oMath>
                </a14:m>
                <a:r>
                  <a:rPr lang="en-US" dirty="0"/>
                  <a:t>: regularization term</a:t>
                </a:r>
              </a:p>
              <a:p>
                <a:pPr lvl="2"/>
                <a:r>
                  <a:rPr lang="en-US" dirty="0"/>
                  <a:t>We skip the L1 regularization term here</a:t>
                </a:r>
              </a:p>
              <a:p>
                <a:pPr lvl="2"/>
                <a:r>
                  <a:rPr lang="en-US" dirty="0"/>
                  <a:t>Prevent over-fit the training data</a:t>
                </a:r>
              </a:p>
              <a:p>
                <a:pPr lvl="1"/>
                <a:r>
                  <a:rPr lang="en-US" i="1" dirty="0"/>
                  <a:t>C</a:t>
                </a:r>
                <a:r>
                  <a:rPr lang="en-US" dirty="0"/>
                  <a:t>: regularization parameter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59" t="-2156" b="-2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same classification method can be derived from different ways</a:t>
            </a:r>
          </a:p>
          <a:p>
            <a:pPr lvl="1"/>
            <a:r>
              <a:rPr lang="en-US" dirty="0"/>
              <a:t>SVM</a:t>
            </a:r>
          </a:p>
          <a:p>
            <a:pPr lvl="2"/>
            <a:r>
              <a:rPr lang="en-US" dirty="0"/>
              <a:t>Maximize margin</a:t>
            </a:r>
          </a:p>
          <a:p>
            <a:pPr lvl="2"/>
            <a:r>
              <a:rPr lang="en-US" dirty="0"/>
              <a:t>Minimizing training loss with regularization constraints</a:t>
            </a:r>
          </a:p>
          <a:p>
            <a:pPr lvl="1"/>
            <a:r>
              <a:rPr lang="en-US" dirty="0"/>
              <a:t>LR</a:t>
            </a:r>
          </a:p>
          <a:p>
            <a:pPr lvl="2"/>
            <a:r>
              <a:rPr lang="en-US" dirty="0"/>
              <a:t>Maximize log-likelihood</a:t>
            </a:r>
          </a:p>
          <a:p>
            <a:pPr lvl="2"/>
            <a:r>
              <a:rPr lang="en-US" dirty="0"/>
              <a:t>Minimizing training loss with regularization constraints</a:t>
            </a:r>
          </a:p>
          <a:p>
            <a:r>
              <a:rPr lang="en-US" dirty="0"/>
              <a:t>Linear regression and support vector regression are also under the same umbrella</a:t>
            </a:r>
          </a:p>
          <a:p>
            <a:r>
              <a:rPr lang="en-US" dirty="0"/>
              <a:t>Understanding the concept of training loss and regularization enables you to self-study many machine learning techniques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5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9CA4D-3C0C-2B47-A345-8B9199089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Quiz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BFDFA1-1B66-4B4E-B18F-2A2ECC2044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TW" dirty="0"/>
                  <a:t>What are “support vectors” of SVM?</a:t>
                </a:r>
              </a:p>
              <a:p>
                <a:r>
                  <a:rPr lang="en-TW" dirty="0"/>
                  <a:t>When increasing training samples, will the size of “logistic regression model” increase?</a:t>
                </a:r>
              </a:p>
              <a:p>
                <a:r>
                  <a:rPr lang="en-TW" dirty="0"/>
                  <a:t>When increasing training samples, will the size of “linear SVM model” increase?</a:t>
                </a:r>
              </a:p>
              <a:p>
                <a:r>
                  <a:rPr lang="en-TW" dirty="0"/>
                  <a:t>When increasing training samples, will the size of “kernel SVM model” increase?</a:t>
                </a:r>
              </a:p>
              <a:p>
                <a:r>
                  <a:rPr lang="en-TW" dirty="0"/>
                  <a:t>What is “kernel trick”</a:t>
                </a:r>
              </a:p>
              <a:p>
                <a:r>
                  <a:rPr lang="en-TW" dirty="0"/>
                  <a:t>Compare the similarity and differences of logistic regression and support vector machines, in terms of loss function and the dimensionality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TW" b="1" dirty="0"/>
              </a:p>
              <a:p>
                <a:r>
                  <a:rPr lang="en-TW" dirty="0"/>
                  <a:t>What is “support vector regressor”?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BFDFA1-1B66-4B4E-B18F-2A2ECC2044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5" t="-280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FA87B-6C7F-504B-A4E7-C8EB52C09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F1E100-B7E3-0A4A-B928-766A3DC05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58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Non-linearly separable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600200"/>
                <a:ext cx="5297401" cy="45259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If non-linearly separable </a:t>
                </a:r>
                <a:r>
                  <a:rPr lang="en-US" dirty="0">
                    <a:sym typeface="Wingdings"/>
                  </a:rPr>
                  <a:t> introduce penalty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>
                              <a:latin typeface="Cambria Math" charset="0"/>
                            </a:rPr>
                            <m:t>𝐰</m:t>
                          </m:r>
                        </m:e>
                      </m:func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0" smtClean="0">
                          <a:latin typeface="Cambria Math" charset="0"/>
                        </a:rPr>
                        <m:t>#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of</m:t>
                      </m:r>
                      <m:r>
                        <a:rPr lang="en-US" b="0" i="0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mistakes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/>
                  <a:t>: allows no error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/>
                  <a:t>: basically ignores the data at all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600200"/>
                <a:ext cx="5297401" cy="4525963"/>
              </a:xfrm>
              <a:blipFill rotWithShape="0">
                <a:blip r:embed="rId2"/>
                <a:stretch>
                  <a:fillRect l="-2647" t="-2022" r="-1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444756" y="3301425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+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82106" y="3097650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+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20956" y="2082225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+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92356" y="2691825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+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82956" y="1929825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+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84678" y="4063425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+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15306" y="3682425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+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23251" y="3631050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38434" y="3859650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70678" y="4673025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84878" y="4673025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968756" y="4977825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-</a:t>
            </a:r>
          </a:p>
        </p:txBody>
      </p:sp>
      <p:cxnSp>
        <p:nvCxnSpPr>
          <p:cNvPr id="18" name="Straight Connector 17"/>
          <p:cNvCxnSpPr/>
          <p:nvPr/>
        </p:nvCxnSpPr>
        <p:spPr>
          <a:xfrm rot="5400000">
            <a:off x="6083206" y="2866163"/>
            <a:ext cx="3054774" cy="1930603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752328" y="4088250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+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23251" y="4267200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-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7807180" y="2984212"/>
            <a:ext cx="651020" cy="2654588"/>
          </a:xfrm>
          <a:prstGeom prst="line">
            <a:avLst/>
          </a:prstGeom>
          <a:ln w="5715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289678" y="346213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big </a:t>
            </a:r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C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139126" y="1944469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“good” </a:t>
            </a:r>
            <a:r>
              <a:rPr lang="en-US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65246" y="1712893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60093"/>
                </a:solidFill>
                <a:latin typeface="Arial" pitchFamily="34" charset="0"/>
                <a:cs typeface="Arial" pitchFamily="34" charset="0"/>
              </a:rPr>
              <a:t>small </a:t>
            </a:r>
            <a:r>
              <a:rPr lang="en-US" b="1" dirty="0">
                <a:solidFill>
                  <a:srgbClr val="D60093"/>
                </a:solidFill>
                <a:latin typeface="Arial" pitchFamily="34" charset="0"/>
                <a:cs typeface="Arial" pitchFamily="34" charset="0"/>
              </a:rPr>
              <a:t>C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5091438" y="5309712"/>
            <a:ext cx="1071696" cy="597932"/>
            <a:chOff x="-202660" y="4038600"/>
            <a:chExt cx="1071696" cy="597932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564236" y="4038600"/>
              <a:ext cx="0" cy="5334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59436" y="4305300"/>
              <a:ext cx="60960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-202660" y="4267200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itchFamily="34" charset="0"/>
                  <a:cs typeface="Arial" pitchFamily="34" charset="0"/>
                </a:rPr>
                <a:t>(0,0)</a:t>
              </a:r>
            </a:p>
          </p:txBody>
        </p:sp>
      </p:grpSp>
      <p:cxnSp>
        <p:nvCxnSpPr>
          <p:cNvPr id="29" name="Straight Connector 28"/>
          <p:cNvCxnSpPr>
            <a:stCxn id="10" idx="1"/>
          </p:cNvCxnSpPr>
          <p:nvPr/>
        </p:nvCxnSpPr>
        <p:spPr>
          <a:xfrm flipH="1">
            <a:off x="5657054" y="2222213"/>
            <a:ext cx="1625902" cy="3797587"/>
          </a:xfrm>
          <a:prstGeom prst="line">
            <a:avLst/>
          </a:prstGeom>
          <a:ln w="57150">
            <a:solidFill>
              <a:srgbClr val="D600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1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Introduce slack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4539628" cy="45259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Not all mistakes are equally bad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>
                              <a:latin typeface="Cambria Math" charset="0"/>
                            </a:rPr>
                            <m:t>𝐰</m:t>
                          </m:r>
                        </m:e>
                      </m:func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Subject to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≥1</m:t>
                      </m:r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∀</m:t>
                      </m:r>
                      <m:r>
                        <a:rPr lang="en-US" i="1">
                          <a:latin typeface="Cambria Math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If a point is on the wrong side </a:t>
                </a:r>
                <a:r>
                  <a:rPr lang="en-US" dirty="0">
                    <a:sym typeface="Wingdings"/>
                  </a:rPr>
                  <a:t> get penalty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4539628" cy="4525963"/>
              </a:xfrm>
              <a:blipFill rotWithShape="0">
                <a:blip r:embed="rId2"/>
                <a:stretch>
                  <a:fillRect l="-3087" t="-2830" b="-2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52168" y="2974447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+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89518" y="2770672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+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28368" y="1755247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+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99768" y="2364847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+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90368" y="1602847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+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92090" y="3736447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+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22718" y="3355447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30663" y="3304072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45846" y="3532672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78090" y="4346047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92290" y="4346047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76168" y="4650847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-</a:t>
            </a:r>
          </a:p>
        </p:txBody>
      </p:sp>
      <p:cxnSp>
        <p:nvCxnSpPr>
          <p:cNvPr id="19" name="Straight Connector 18"/>
          <p:cNvCxnSpPr/>
          <p:nvPr/>
        </p:nvCxnSpPr>
        <p:spPr>
          <a:xfrm rot="5400000">
            <a:off x="5887205" y="2354519"/>
            <a:ext cx="3054774" cy="1930603"/>
          </a:xfrm>
          <a:prstGeom prst="line">
            <a:avLst/>
          </a:prstGeom>
          <a:ln w="5715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18342383">
            <a:off x="7836269" y="171421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L: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w</a:t>
            </a:r>
            <a:r>
              <a:rPr lang="en-US" dirty="0" err="1">
                <a:latin typeface="Arial" pitchFamily="34" charset="0"/>
                <a:cs typeface="Arial" pitchFamily="34" charset="0"/>
                <a:sym typeface="Symbol"/>
              </a:rPr>
              <a:t>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x+b</a:t>
            </a:r>
            <a:r>
              <a:rPr lang="en-US" dirty="0">
                <a:latin typeface="Arial" pitchFamily="34" charset="0"/>
                <a:cs typeface="Arial" pitchFamily="34" charset="0"/>
              </a:rPr>
              <a:t>=0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105401" y="5156537"/>
            <a:ext cx="4038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For each data point x:</a:t>
            </a:r>
          </a:p>
          <a:p>
            <a:r>
              <a:rPr lang="en-US" sz="20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If d(x, L) </a:t>
            </a:r>
            <a:r>
              <a:rPr lang="en-US" sz="2000" dirty="0">
                <a:solidFill>
                  <a:srgbClr val="008000"/>
                </a:solidFill>
                <a:latin typeface="Arial" pitchFamily="34" charset="0"/>
                <a:cs typeface="Arial" pitchFamily="34" charset="0"/>
                <a:sym typeface="Symbol"/>
              </a:rPr>
              <a:t> </a:t>
            </a:r>
            <a:r>
              <a:rPr lang="en-US" sz="20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1 and at the right side: don’t care</a:t>
            </a:r>
          </a:p>
          <a:p>
            <a:r>
              <a:rPr lang="en-US" sz="20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Else: pay linear penalty</a:t>
            </a:r>
          </a:p>
        </p:txBody>
      </p:sp>
      <p:cxnSp>
        <p:nvCxnSpPr>
          <p:cNvPr id="22" name="Straight Connector 21"/>
          <p:cNvCxnSpPr/>
          <p:nvPr/>
        </p:nvCxnSpPr>
        <p:spPr>
          <a:xfrm rot="5400000">
            <a:off x="5520969" y="2454968"/>
            <a:ext cx="2558560" cy="161631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6530091" y="3002218"/>
            <a:ext cx="2558560" cy="161631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049490" y="3965047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+</a:t>
            </a:r>
          </a:p>
        </p:txBody>
      </p:sp>
      <p:cxnSp>
        <p:nvCxnSpPr>
          <p:cNvPr id="25" name="Straight Arrow Connector 24"/>
          <p:cNvCxnSpPr>
            <a:stCxn id="8" idx="2"/>
          </p:cNvCxnSpPr>
          <p:nvPr/>
        </p:nvCxnSpPr>
        <p:spPr>
          <a:xfrm>
            <a:off x="6790054" y="3355447"/>
            <a:ext cx="1419151" cy="904037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363690" y="3431647"/>
            <a:ext cx="3561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ym typeface="Symbol"/>
              </a:rPr>
              <a:t></a:t>
            </a:r>
            <a:r>
              <a:rPr lang="en-US" sz="2000" b="1" baseline="-25000" dirty="0">
                <a:sym typeface="Symbol"/>
              </a:rPr>
              <a:t>j</a:t>
            </a:r>
            <a:endParaRPr lang="en-US" sz="2000" baseline="-25000" dirty="0"/>
          </a:p>
        </p:txBody>
      </p:sp>
      <p:sp>
        <p:nvSpPr>
          <p:cNvPr id="27" name="TextBox 26"/>
          <p:cNvSpPr txBox="1"/>
          <p:nvPr/>
        </p:nvSpPr>
        <p:spPr>
          <a:xfrm>
            <a:off x="7136800" y="2489687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-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rot="10800000">
            <a:off x="7363691" y="2822047"/>
            <a:ext cx="762001" cy="469612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7744690" y="2726737"/>
            <a:ext cx="3545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ym typeface="Symbol"/>
              </a:rPr>
              <a:t></a:t>
            </a:r>
            <a:r>
              <a:rPr lang="en-US" sz="2000" b="1" baseline="-25000" dirty="0" err="1">
                <a:sym typeface="Symbol"/>
              </a:rPr>
              <a:t>i</a:t>
            </a:r>
            <a:endParaRPr lang="en-US" sz="2000" b="1" baseline="30000" dirty="0"/>
          </a:p>
        </p:txBody>
      </p:sp>
    </p:spTree>
    <p:extLst>
      <p:ext uri="{BB962C8B-B14F-4D97-AF65-F5344CB8AC3E}">
        <p14:creationId xmlns:p14="http://schemas.microsoft.com/office/powerpoint/2010/main" val="601939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margin classification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635500" cy="5029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Why soft margin</a:t>
            </a:r>
          </a:p>
          <a:p>
            <a:pPr lvl="1"/>
            <a:r>
              <a:rPr lang="en-US" dirty="0"/>
              <a:t>The training data may not be linearly separable</a:t>
            </a:r>
          </a:p>
          <a:p>
            <a:pPr lvl="1"/>
            <a:r>
              <a:rPr lang="en-US" dirty="0"/>
              <a:t>Even if the training data is linearly separable, allowing some error may increase the margin</a:t>
            </a:r>
          </a:p>
          <a:p>
            <a:r>
              <a:rPr lang="en-US" dirty="0"/>
              <a:t>Essentially, there are two objectives (which may against each other)</a:t>
            </a:r>
          </a:p>
          <a:p>
            <a:pPr lvl="1"/>
            <a:r>
              <a:rPr lang="en-US" dirty="0"/>
              <a:t>Minimize the training error</a:t>
            </a:r>
          </a:p>
          <a:p>
            <a:pPr lvl="2"/>
            <a:r>
              <a:rPr lang="en-US" dirty="0"/>
              <a:t>Prevent error</a:t>
            </a:r>
          </a:p>
          <a:p>
            <a:pPr lvl="1"/>
            <a:r>
              <a:rPr lang="en-US" dirty="0"/>
              <a:t>Maximize the margin</a:t>
            </a:r>
          </a:p>
          <a:p>
            <a:pPr lvl="2"/>
            <a:r>
              <a:rPr lang="en-US" dirty="0"/>
              <a:t>Prevent overfitting (allow some error)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Line 4"/>
          <p:cNvSpPr>
            <a:spLocks noChangeShapeType="1"/>
          </p:cNvSpPr>
          <p:nvPr/>
        </p:nvSpPr>
        <p:spPr bwMode="auto">
          <a:xfrm flipV="1">
            <a:off x="5121275" y="2520950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 flipV="1">
            <a:off x="4986338" y="5446713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6161088" y="32766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586413" y="36337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auto">
          <a:xfrm>
            <a:off x="5738813" y="41798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13" name="AutoShape 9"/>
          <p:cNvSpPr>
            <a:spLocks noChangeArrowheads="1"/>
          </p:cNvSpPr>
          <p:nvPr/>
        </p:nvSpPr>
        <p:spPr bwMode="auto">
          <a:xfrm>
            <a:off x="5357813" y="46370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14" name="AutoShape 10"/>
          <p:cNvSpPr>
            <a:spLocks noChangeArrowheads="1"/>
          </p:cNvSpPr>
          <p:nvPr/>
        </p:nvSpPr>
        <p:spPr bwMode="auto">
          <a:xfrm>
            <a:off x="5891213" y="30368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15" name="AutoShape 11"/>
          <p:cNvSpPr>
            <a:spLocks noChangeArrowheads="1"/>
          </p:cNvSpPr>
          <p:nvPr/>
        </p:nvSpPr>
        <p:spPr bwMode="auto">
          <a:xfrm>
            <a:off x="5357813" y="39512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16" name="AutoShape 12"/>
          <p:cNvSpPr>
            <a:spLocks noChangeArrowheads="1"/>
          </p:cNvSpPr>
          <p:nvPr/>
        </p:nvSpPr>
        <p:spPr bwMode="auto">
          <a:xfrm>
            <a:off x="5510213" y="41036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17" name="AutoShape 13"/>
          <p:cNvSpPr>
            <a:spLocks noChangeArrowheads="1"/>
          </p:cNvSpPr>
          <p:nvPr/>
        </p:nvSpPr>
        <p:spPr bwMode="auto">
          <a:xfrm>
            <a:off x="6272213" y="37226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18" name="AutoShape 14"/>
          <p:cNvSpPr>
            <a:spLocks noChangeArrowheads="1"/>
          </p:cNvSpPr>
          <p:nvPr/>
        </p:nvSpPr>
        <p:spPr bwMode="auto">
          <a:xfrm>
            <a:off x="7173913" y="37099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19" name="AutoShape 15"/>
          <p:cNvSpPr>
            <a:spLocks noChangeArrowheads="1"/>
          </p:cNvSpPr>
          <p:nvPr/>
        </p:nvSpPr>
        <p:spPr bwMode="auto">
          <a:xfrm>
            <a:off x="6805613" y="46370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20" name="AutoShape 16"/>
          <p:cNvSpPr>
            <a:spLocks noChangeArrowheads="1"/>
          </p:cNvSpPr>
          <p:nvPr/>
        </p:nvSpPr>
        <p:spPr bwMode="auto">
          <a:xfrm>
            <a:off x="7796213" y="46370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21" name="AutoShape 17"/>
          <p:cNvSpPr>
            <a:spLocks noChangeArrowheads="1"/>
          </p:cNvSpPr>
          <p:nvPr/>
        </p:nvSpPr>
        <p:spPr bwMode="auto">
          <a:xfrm>
            <a:off x="6488113" y="51577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22" name="AutoShape 18"/>
          <p:cNvSpPr>
            <a:spLocks noChangeArrowheads="1"/>
          </p:cNvSpPr>
          <p:nvPr/>
        </p:nvSpPr>
        <p:spPr bwMode="auto">
          <a:xfrm>
            <a:off x="7110413" y="40274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23" name="AutoShape 19"/>
          <p:cNvSpPr>
            <a:spLocks noChangeArrowheads="1"/>
          </p:cNvSpPr>
          <p:nvPr/>
        </p:nvSpPr>
        <p:spPr bwMode="auto">
          <a:xfrm>
            <a:off x="6542088" y="45212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24" name="AutoShape 20"/>
          <p:cNvSpPr>
            <a:spLocks noChangeArrowheads="1"/>
          </p:cNvSpPr>
          <p:nvPr/>
        </p:nvSpPr>
        <p:spPr bwMode="auto">
          <a:xfrm>
            <a:off x="7186613" y="48656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25" name="AutoShape 21"/>
          <p:cNvSpPr>
            <a:spLocks noChangeArrowheads="1"/>
          </p:cNvSpPr>
          <p:nvPr/>
        </p:nvSpPr>
        <p:spPr bwMode="auto">
          <a:xfrm>
            <a:off x="7872413" y="3951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26" name="AutoShape 22"/>
          <p:cNvSpPr>
            <a:spLocks noChangeArrowheads="1"/>
          </p:cNvSpPr>
          <p:nvPr/>
        </p:nvSpPr>
        <p:spPr bwMode="auto">
          <a:xfrm>
            <a:off x="6357938" y="24384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27" name="AutoShape 23"/>
          <p:cNvSpPr>
            <a:spLocks noChangeArrowheads="1"/>
          </p:cNvSpPr>
          <p:nvPr/>
        </p:nvSpPr>
        <p:spPr bwMode="auto">
          <a:xfrm>
            <a:off x="6967538" y="25146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28" name="AutoShape 24"/>
          <p:cNvSpPr>
            <a:spLocks noChangeArrowheads="1"/>
          </p:cNvSpPr>
          <p:nvPr/>
        </p:nvSpPr>
        <p:spPr bwMode="auto">
          <a:xfrm>
            <a:off x="8034338" y="32766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29" name="AutoShape 25"/>
          <p:cNvSpPr>
            <a:spLocks noChangeArrowheads="1"/>
          </p:cNvSpPr>
          <p:nvPr/>
        </p:nvSpPr>
        <p:spPr bwMode="auto">
          <a:xfrm>
            <a:off x="5846763" y="37211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30" name="AutoShape 26"/>
          <p:cNvSpPr>
            <a:spLocks noChangeArrowheads="1"/>
          </p:cNvSpPr>
          <p:nvPr/>
        </p:nvSpPr>
        <p:spPr bwMode="auto">
          <a:xfrm>
            <a:off x="5567363" y="44275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31" name="AutoShape 27"/>
          <p:cNvSpPr>
            <a:spLocks noChangeArrowheads="1"/>
          </p:cNvSpPr>
          <p:nvPr/>
        </p:nvSpPr>
        <p:spPr bwMode="auto">
          <a:xfrm>
            <a:off x="7391400" y="46482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32" name="Line 28"/>
          <p:cNvSpPr>
            <a:spLocks noChangeShapeType="1"/>
          </p:cNvSpPr>
          <p:nvPr/>
        </p:nvSpPr>
        <p:spPr bwMode="auto">
          <a:xfrm flipV="1">
            <a:off x="5586413" y="2438400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29"/>
          <p:cNvSpPr>
            <a:spLocks noChangeShapeType="1"/>
          </p:cNvSpPr>
          <p:nvPr/>
        </p:nvSpPr>
        <p:spPr bwMode="auto">
          <a:xfrm flipH="1" flipV="1">
            <a:off x="6921500" y="3543300"/>
            <a:ext cx="254000" cy="1841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Oval 30"/>
          <p:cNvSpPr>
            <a:spLocks noChangeArrowheads="1"/>
          </p:cNvSpPr>
          <p:nvPr/>
        </p:nvSpPr>
        <p:spPr bwMode="auto">
          <a:xfrm>
            <a:off x="6197600" y="3657600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35" name="Oval 31"/>
          <p:cNvSpPr>
            <a:spLocks noChangeArrowheads="1"/>
          </p:cNvSpPr>
          <p:nvPr/>
        </p:nvSpPr>
        <p:spPr bwMode="auto">
          <a:xfrm>
            <a:off x="6470650" y="4452938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36" name="Oval 32"/>
          <p:cNvSpPr>
            <a:spLocks noChangeArrowheads="1"/>
          </p:cNvSpPr>
          <p:nvPr/>
        </p:nvSpPr>
        <p:spPr bwMode="auto">
          <a:xfrm>
            <a:off x="7104063" y="3640138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37" name="Line 33"/>
          <p:cNvSpPr>
            <a:spLocks noChangeShapeType="1"/>
          </p:cNvSpPr>
          <p:nvPr/>
        </p:nvSpPr>
        <p:spPr bwMode="auto">
          <a:xfrm flipH="1" flipV="1">
            <a:off x="6297613" y="4357688"/>
            <a:ext cx="244475" cy="1746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 flipH="1" flipV="1">
            <a:off x="6350000" y="3795713"/>
            <a:ext cx="234950" cy="1793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Line 35"/>
          <p:cNvSpPr>
            <a:spLocks noChangeShapeType="1"/>
          </p:cNvSpPr>
          <p:nvPr/>
        </p:nvSpPr>
        <p:spPr bwMode="auto">
          <a:xfrm flipV="1">
            <a:off x="6024563" y="2619375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36"/>
          <p:cNvSpPr>
            <a:spLocks noChangeShapeType="1"/>
          </p:cNvSpPr>
          <p:nvPr/>
        </p:nvSpPr>
        <p:spPr bwMode="auto">
          <a:xfrm flipV="1">
            <a:off x="5376863" y="2257425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Line 37"/>
          <p:cNvSpPr>
            <a:spLocks noChangeShapeType="1"/>
          </p:cNvSpPr>
          <p:nvPr/>
        </p:nvSpPr>
        <p:spPr bwMode="auto">
          <a:xfrm flipH="1" flipV="1">
            <a:off x="6248399" y="3886199"/>
            <a:ext cx="1196975" cy="8096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Line 38"/>
          <p:cNvSpPr>
            <a:spLocks noChangeShapeType="1"/>
          </p:cNvSpPr>
          <p:nvPr/>
        </p:nvSpPr>
        <p:spPr bwMode="auto">
          <a:xfrm>
            <a:off x="5927725" y="3797300"/>
            <a:ext cx="777875" cy="546100"/>
          </a:xfrm>
          <a:prstGeom prst="lin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  <a:round/>
            <a:headEnd/>
            <a:tailEnd type="stealth"/>
          </a:ln>
        </p:spPr>
        <p:txBody>
          <a:bodyPr/>
          <a:lstStyle/>
          <a:p>
            <a:pPr>
              <a:defRPr/>
            </a:pPr>
            <a:endParaRPr lang="en-US">
              <a:ea typeface="Arial Unicode MS" charset="0"/>
              <a:cs typeface="Arial Unicode MS" charset="0"/>
            </a:endParaRPr>
          </a:p>
        </p:txBody>
      </p:sp>
      <p:sp>
        <p:nvSpPr>
          <p:cNvPr id="43" name="Text Box 39"/>
          <p:cNvSpPr txBox="1">
            <a:spLocks noChangeArrowheads="1"/>
          </p:cNvSpPr>
          <p:nvPr/>
        </p:nvSpPr>
        <p:spPr bwMode="auto">
          <a:xfrm>
            <a:off x="6915150" y="4022725"/>
            <a:ext cx="704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l-GR" altLang="x-none" sz="2000" i="1" dirty="0">
                <a:latin typeface="Times New Roman" charset="0"/>
              </a:rPr>
              <a:t>ξ</a:t>
            </a:r>
            <a:r>
              <a:rPr lang="en-US" altLang="x-none" sz="2000" i="1" baseline="-25000" dirty="0">
                <a:latin typeface="Times New Roman" charset="0"/>
              </a:rPr>
              <a:t>j</a:t>
            </a:r>
          </a:p>
        </p:txBody>
      </p:sp>
      <p:sp>
        <p:nvSpPr>
          <p:cNvPr id="44" name="Text Box 40"/>
          <p:cNvSpPr txBox="1">
            <a:spLocks noChangeArrowheads="1"/>
          </p:cNvSpPr>
          <p:nvPr/>
        </p:nvSpPr>
        <p:spPr bwMode="auto">
          <a:xfrm>
            <a:off x="5848350" y="3800475"/>
            <a:ext cx="704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l-GR" altLang="x-none" sz="2000" i="1">
                <a:latin typeface="Times New Roman" charset="0"/>
              </a:rPr>
              <a:t>ξ</a:t>
            </a:r>
            <a:r>
              <a:rPr lang="en-US" altLang="x-none" sz="2000" i="1" baseline="-25000">
                <a:latin typeface="Times New Roman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29251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3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 margin classification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Original (linear) formula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>
                              <a:latin typeface="Cambria Math" charset="0"/>
                            </a:rPr>
                            <m:t>𝐰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Subject to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≥1 ∀</m:t>
                      </m:r>
                      <m:r>
                        <a:rPr lang="en-US" i="1">
                          <a:latin typeface="Cambria Math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2715" t="-1348" r="-1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New formula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b="1">
                                      <a:latin typeface="Cambria Math" charset="0"/>
                                    </a:rPr>
                                    <m:t>𝐰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/>
                  <a:t>Subject to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≥1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and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&gt;0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∀</m:t>
                      </m:r>
                      <m:r>
                        <a:rPr lang="en-US" i="1">
                          <a:latin typeface="Cambria Math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i="1" dirty="0"/>
                  <a:t>C</a:t>
                </a:r>
                <a:r>
                  <a:rPr lang="en-US" dirty="0"/>
                  <a:t>: control overfitting</a:t>
                </a:r>
              </a:p>
              <a:p>
                <a:pPr lvl="1"/>
                <a:r>
                  <a:rPr lang="en-US" dirty="0"/>
                  <a:t>A large </a:t>
                </a:r>
                <a:r>
                  <a:rPr lang="en-US" i="1" dirty="0"/>
                  <a:t>C</a:t>
                </a:r>
                <a:r>
                  <a:rPr lang="en-US" dirty="0"/>
                  <a:t> makes most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’</a:t>
                </a:r>
                <a:r>
                  <a:rPr lang="en-US" dirty="0"/>
                  <a:t>s to zero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slack variables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3"/>
                <a:stretch>
                  <a:fillRect l="-2719" t="-1348" r="-4079" b="-2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2B4B1-C89A-42A7-8098-BAE8BB10BA3A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3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13718</TotalTime>
  <Words>3311</Words>
  <Application>Microsoft Macintosh PowerPoint</Application>
  <PresentationFormat>On-screen Show (4:3)</PresentationFormat>
  <Paragraphs>595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Arial</vt:lpstr>
      <vt:lpstr>Calibri</vt:lpstr>
      <vt:lpstr>Cambria Math</vt:lpstr>
      <vt:lpstr>Courier</vt:lpstr>
      <vt:lpstr>Courier New</vt:lpstr>
      <vt:lpstr>Lucida Sans</vt:lpstr>
      <vt:lpstr>Times New Roman</vt:lpstr>
      <vt:lpstr>Office Theme</vt:lpstr>
      <vt:lpstr>Support vector machines</vt:lpstr>
      <vt:lpstr>(Linear) support vector classification</vt:lpstr>
      <vt:lpstr>Assume the dataset is linearly separable</vt:lpstr>
      <vt:lpstr>Margin distance</vt:lpstr>
      <vt:lpstr>Maximum margin</vt:lpstr>
      <vt:lpstr>Non-linearly separable dataset</vt:lpstr>
      <vt:lpstr>Introduce slack variable</vt:lpstr>
      <vt:lpstr>Soft margin classification</vt:lpstr>
      <vt:lpstr>Soft margin classification formula</vt:lpstr>
      <vt:lpstr>Linear SVM with soft margin</vt:lpstr>
      <vt:lpstr>Derivatives</vt:lpstr>
      <vt:lpstr>Solve Linear SVM by GD</vt:lpstr>
      <vt:lpstr>Solve Linear SVM by SGD</vt:lpstr>
      <vt:lpstr>PowerPoint Presentation</vt:lpstr>
      <vt:lpstr>Generalized Lagrange multiplier</vt:lpstr>
      <vt:lpstr>The characteristic of the solution</vt:lpstr>
      <vt:lpstr>Map features to higher dimensional</vt:lpstr>
      <vt:lpstr>Example</vt:lpstr>
      <vt:lpstr>Kernel SVM</vt:lpstr>
      <vt:lpstr>Lagrangian of kernel SVM</vt:lpstr>
      <vt:lpstr>High dimensional mapping example</vt:lpstr>
      <vt:lpstr>Kernel trick example</vt:lpstr>
      <vt:lpstr>Kernel trick example</vt:lpstr>
      <vt:lpstr>Popular kernels</vt:lpstr>
      <vt:lpstr>Mapping to infinite dimensional</vt:lpstr>
      <vt:lpstr>Characteristics of the solution</vt:lpstr>
      <vt:lpstr>Visualizing “support vectors”</vt:lpstr>
      <vt:lpstr>How to obtain the variables in the discriminant function?</vt:lpstr>
      <vt:lpstr>Quadratic programming</vt:lpstr>
      <vt:lpstr>Primal form (1/2)</vt:lpstr>
      <vt:lpstr>Primal form (2/2)</vt:lpstr>
      <vt:lpstr>Primal vs dual problem</vt:lpstr>
      <vt:lpstr>Strong duality</vt:lpstr>
      <vt:lpstr>Primal and dual problem in SVM</vt:lpstr>
      <vt:lpstr>The dual problem</vt:lpstr>
      <vt:lpstr>Primal vs dual</vt:lpstr>
      <vt:lpstr>A numerical example</vt:lpstr>
      <vt:lpstr>The discriminant function of the example</vt:lpstr>
      <vt:lpstr>Visualize the discriminant function</vt:lpstr>
      <vt:lpstr>Standard SVM</vt:lpstr>
      <vt:lpstr>Review of SVM</vt:lpstr>
      <vt:lpstr>Revisiting logistic regression and SVM from another perspective</vt:lpstr>
      <vt:lpstr>Deriving SVM and LogReg from regularized linear classification</vt:lpstr>
      <vt:lpstr>Regularized linear classification</vt:lpstr>
      <vt:lpstr>Loss functions</vt:lpstr>
      <vt:lpstr>Visualizing the loss functions</vt:lpstr>
      <vt:lpstr>Regularization</vt:lpstr>
      <vt:lpstr>Regularized linear classification with kernel</vt:lpstr>
      <vt:lpstr>Logistic regression vs SVM</vt:lpstr>
      <vt:lpstr>Linear or kernel? SVM or Logistic Regression?</vt:lpstr>
      <vt:lpstr>Regularized linear regression</vt:lpstr>
      <vt:lpstr>Loss functions for regression</vt:lpstr>
      <vt:lpstr>Visualizing the loss functions</vt:lpstr>
      <vt:lpstr>Regularized regression with kernel</vt:lpstr>
      <vt:lpstr>Summary</vt:lpstr>
      <vt:lpstr>Quiz</vt:lpstr>
    </vt:vector>
  </TitlesOfParts>
  <Company>ntu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Review of Probability Theory</dc:title>
  <dc:creator>Your User Name</dc:creator>
  <cp:lastModifiedBy>Microsoft Office User</cp:lastModifiedBy>
  <cp:revision>291</cp:revision>
  <dcterms:created xsi:type="dcterms:W3CDTF">2008-08-10T06:15:56Z</dcterms:created>
  <dcterms:modified xsi:type="dcterms:W3CDTF">2021-10-26T12:46:21Z</dcterms:modified>
</cp:coreProperties>
</file>